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31"/>
  </p:notesMasterIdLst>
  <p:sldIdLst>
    <p:sldId id="256" r:id="rId2"/>
    <p:sldId id="257" r:id="rId3"/>
    <p:sldId id="262" r:id="rId4"/>
    <p:sldId id="263" r:id="rId5"/>
    <p:sldId id="258" r:id="rId6"/>
    <p:sldId id="259" r:id="rId7"/>
    <p:sldId id="261" r:id="rId8"/>
    <p:sldId id="260" r:id="rId9"/>
    <p:sldId id="265" r:id="rId10"/>
    <p:sldId id="277" r:id="rId11"/>
    <p:sldId id="292" r:id="rId12"/>
    <p:sldId id="279" r:id="rId13"/>
    <p:sldId id="280" r:id="rId14"/>
    <p:sldId id="274" r:id="rId15"/>
    <p:sldId id="267" r:id="rId16"/>
    <p:sldId id="268" r:id="rId17"/>
    <p:sldId id="269" r:id="rId18"/>
    <p:sldId id="270" r:id="rId19"/>
    <p:sldId id="271" r:id="rId20"/>
    <p:sldId id="272" r:id="rId21"/>
    <p:sldId id="284" r:id="rId22"/>
    <p:sldId id="286" r:id="rId23"/>
    <p:sldId id="295" r:id="rId24"/>
    <p:sldId id="288" r:id="rId25"/>
    <p:sldId id="264" r:id="rId26"/>
    <p:sldId id="294" r:id="rId27"/>
    <p:sldId id="293" r:id="rId28"/>
    <p:sldId id="283"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010"/>
    <a:srgbClr val="3F3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8A936-2017-4138-A374-CBC2347B5B1B}" v="8" dt="2024-01-18T16:05:14.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Tiffany" userId="f8202880-2541-48a8-89ec-a6dd40b790ad" providerId="ADAL" clId="{63E8A936-2017-4138-A374-CBC2347B5B1B}"/>
    <pc:docChg chg="undo custSel addSld delSld modSld">
      <pc:chgData name="Harrison, Tiffany" userId="f8202880-2541-48a8-89ec-a6dd40b790ad" providerId="ADAL" clId="{63E8A936-2017-4138-A374-CBC2347B5B1B}" dt="2024-01-18T16:06:50.378" v="1363" actId="20577"/>
      <pc:docMkLst>
        <pc:docMk/>
      </pc:docMkLst>
      <pc:sldChg chg="addSp delSp modSp mod addAnim delAnim delDesignElem">
        <pc:chgData name="Harrison, Tiffany" userId="f8202880-2541-48a8-89ec-a6dd40b790ad" providerId="ADAL" clId="{63E8A936-2017-4138-A374-CBC2347B5B1B}" dt="2024-01-13T00:00:48.745" v="34" actId="207"/>
        <pc:sldMkLst>
          <pc:docMk/>
          <pc:sldMk cId="2700216313" sldId="256"/>
        </pc:sldMkLst>
        <pc:spChg chg="mod">
          <ac:chgData name="Harrison, Tiffany" userId="f8202880-2541-48a8-89ec-a6dd40b790ad" providerId="ADAL" clId="{63E8A936-2017-4138-A374-CBC2347B5B1B}" dt="2024-01-12T23:58:34.338" v="19" actId="207"/>
          <ac:spMkLst>
            <pc:docMk/>
            <pc:sldMk cId="2700216313" sldId="256"/>
            <ac:spMk id="2" creationId="{3CBCD6C1-1EE4-59A9-DD1F-326F20DB5CB8}"/>
          </ac:spMkLst>
        </pc:spChg>
        <pc:spChg chg="mod">
          <ac:chgData name="Harrison, Tiffany" userId="f8202880-2541-48a8-89ec-a6dd40b790ad" providerId="ADAL" clId="{63E8A936-2017-4138-A374-CBC2347B5B1B}" dt="2024-01-13T00:00:48.745" v="34" actId="207"/>
          <ac:spMkLst>
            <pc:docMk/>
            <pc:sldMk cId="2700216313" sldId="256"/>
            <ac:spMk id="3" creationId="{A8BC97A4-151A-687D-47E5-4D4EF5394C8E}"/>
          </ac:spMkLst>
        </pc:spChg>
        <pc:spChg chg="add del">
          <ac:chgData name="Harrison, Tiffany" userId="f8202880-2541-48a8-89ec-a6dd40b790ad" providerId="ADAL" clId="{63E8A936-2017-4138-A374-CBC2347B5B1B}" dt="2024-01-12T23:59:37.352" v="22"/>
          <ac:spMkLst>
            <pc:docMk/>
            <pc:sldMk cId="2700216313" sldId="256"/>
            <ac:spMk id="9" creationId="{60E52DF2-6802-459B-AC2A-AF976DEB1DAB}"/>
          </ac:spMkLst>
        </pc:spChg>
        <pc:spChg chg="add del">
          <ac:chgData name="Harrison, Tiffany" userId="f8202880-2541-48a8-89ec-a6dd40b790ad" providerId="ADAL" clId="{63E8A936-2017-4138-A374-CBC2347B5B1B}" dt="2024-01-12T23:57:34.551" v="18" actId="26606"/>
          <ac:spMkLst>
            <pc:docMk/>
            <pc:sldMk cId="2700216313" sldId="256"/>
            <ac:spMk id="16" creationId="{60E52DF2-6802-459B-AC2A-AF976DEB1DAB}"/>
          </ac:spMkLst>
        </pc:spChg>
        <pc:picChg chg="mod ord">
          <ac:chgData name="Harrison, Tiffany" userId="f8202880-2541-48a8-89ec-a6dd40b790ad" providerId="ADAL" clId="{63E8A936-2017-4138-A374-CBC2347B5B1B}" dt="2024-01-12T23:57:34.551" v="18" actId="26606"/>
          <ac:picMkLst>
            <pc:docMk/>
            <pc:sldMk cId="2700216313" sldId="256"/>
            <ac:picMk id="4" creationId="{64862A80-B79E-4173-A1BF-03FF87E83398}"/>
          </ac:picMkLst>
        </pc:picChg>
        <pc:cxnChg chg="add del">
          <ac:chgData name="Harrison, Tiffany" userId="f8202880-2541-48a8-89ec-a6dd40b790ad" providerId="ADAL" clId="{63E8A936-2017-4138-A374-CBC2347B5B1B}" dt="2024-01-12T23:59:37.352" v="22"/>
          <ac:cxnSpMkLst>
            <pc:docMk/>
            <pc:sldMk cId="2700216313" sldId="256"/>
            <ac:cxnSpMk id="11" creationId="{EE2E603F-4A95-4FE8-BB06-211DFD75DBEF}"/>
          </ac:cxnSpMkLst>
        </pc:cxnChg>
        <pc:cxnChg chg="add del">
          <ac:chgData name="Harrison, Tiffany" userId="f8202880-2541-48a8-89ec-a6dd40b790ad" providerId="ADAL" clId="{63E8A936-2017-4138-A374-CBC2347B5B1B}" dt="2024-01-12T23:57:34.551" v="18" actId="26606"/>
          <ac:cxnSpMkLst>
            <pc:docMk/>
            <pc:sldMk cId="2700216313" sldId="256"/>
            <ac:cxnSpMk id="18" creationId="{EE2E603F-4A95-4FE8-BB06-211DFD75DBEF}"/>
          </ac:cxnSpMkLst>
        </pc:cxnChg>
      </pc:sldChg>
      <pc:sldChg chg="modSp mod">
        <pc:chgData name="Harrison, Tiffany" userId="f8202880-2541-48a8-89ec-a6dd40b790ad" providerId="ADAL" clId="{63E8A936-2017-4138-A374-CBC2347B5B1B}" dt="2024-01-16T17:59:30.211" v="382" actId="27636"/>
        <pc:sldMkLst>
          <pc:docMk/>
          <pc:sldMk cId="2662858494" sldId="257"/>
        </pc:sldMkLst>
        <pc:spChg chg="mod">
          <ac:chgData name="Harrison, Tiffany" userId="f8202880-2541-48a8-89ec-a6dd40b790ad" providerId="ADAL" clId="{63E8A936-2017-4138-A374-CBC2347B5B1B}" dt="2024-01-12T23:59:37.352" v="22"/>
          <ac:spMkLst>
            <pc:docMk/>
            <pc:sldMk cId="2662858494" sldId="257"/>
            <ac:spMk id="2" creationId="{1F6E3B69-F04D-28F2-DCC7-7CE36633CCD7}"/>
          </ac:spMkLst>
        </pc:spChg>
        <pc:spChg chg="mod">
          <ac:chgData name="Harrison, Tiffany" userId="f8202880-2541-48a8-89ec-a6dd40b790ad" providerId="ADAL" clId="{63E8A936-2017-4138-A374-CBC2347B5B1B}" dt="2024-01-16T17:59:30.211" v="382" actId="27636"/>
          <ac:spMkLst>
            <pc:docMk/>
            <pc:sldMk cId="2662858494" sldId="257"/>
            <ac:spMk id="3" creationId="{6F7483DD-BDD9-621C-BBF7-A3B8AE69DCC2}"/>
          </ac:spMkLst>
        </pc:spChg>
      </pc:sldChg>
      <pc:sldChg chg="modSp mod">
        <pc:chgData name="Harrison, Tiffany" userId="f8202880-2541-48a8-89ec-a6dd40b790ad" providerId="ADAL" clId="{63E8A936-2017-4138-A374-CBC2347B5B1B}" dt="2024-01-17T15:57:28.665" v="888" actId="20577"/>
        <pc:sldMkLst>
          <pc:docMk/>
          <pc:sldMk cId="719710769" sldId="258"/>
        </pc:sldMkLst>
        <pc:spChg chg="mod">
          <ac:chgData name="Harrison, Tiffany" userId="f8202880-2541-48a8-89ec-a6dd40b790ad" providerId="ADAL" clId="{63E8A936-2017-4138-A374-CBC2347B5B1B}" dt="2024-01-17T15:57:28.665" v="888" actId="20577"/>
          <ac:spMkLst>
            <pc:docMk/>
            <pc:sldMk cId="719710769" sldId="258"/>
            <ac:spMk id="3" creationId="{C134E97A-54F3-3A99-5030-5DBDAAE42712}"/>
          </ac:spMkLst>
        </pc:spChg>
      </pc:sldChg>
      <pc:sldChg chg="modSp mod">
        <pc:chgData name="Harrison, Tiffany" userId="f8202880-2541-48a8-89ec-a6dd40b790ad" providerId="ADAL" clId="{63E8A936-2017-4138-A374-CBC2347B5B1B}" dt="2024-01-16T19:47:12.314" v="390" actId="20577"/>
        <pc:sldMkLst>
          <pc:docMk/>
          <pc:sldMk cId="3802701817" sldId="259"/>
        </pc:sldMkLst>
        <pc:spChg chg="mod">
          <ac:chgData name="Harrison, Tiffany" userId="f8202880-2541-48a8-89ec-a6dd40b790ad" providerId="ADAL" clId="{63E8A936-2017-4138-A374-CBC2347B5B1B}" dt="2024-01-16T19:47:12.314" v="390" actId="20577"/>
          <ac:spMkLst>
            <pc:docMk/>
            <pc:sldMk cId="3802701817" sldId="259"/>
            <ac:spMk id="3" creationId="{C134E97A-54F3-3A99-5030-5DBDAAE42712}"/>
          </ac:spMkLst>
        </pc:spChg>
      </pc:sldChg>
      <pc:sldChg chg="modSp mod">
        <pc:chgData name="Harrison, Tiffany" userId="f8202880-2541-48a8-89ec-a6dd40b790ad" providerId="ADAL" clId="{63E8A936-2017-4138-A374-CBC2347B5B1B}" dt="2024-01-13T00:12:03.218" v="225" actId="20577"/>
        <pc:sldMkLst>
          <pc:docMk/>
          <pc:sldMk cId="1026790843" sldId="261"/>
        </pc:sldMkLst>
        <pc:spChg chg="mod">
          <ac:chgData name="Harrison, Tiffany" userId="f8202880-2541-48a8-89ec-a6dd40b790ad" providerId="ADAL" clId="{63E8A936-2017-4138-A374-CBC2347B5B1B}" dt="2024-01-13T00:02:13.704" v="41" actId="114"/>
          <ac:spMkLst>
            <pc:docMk/>
            <pc:sldMk cId="1026790843" sldId="261"/>
            <ac:spMk id="3" creationId="{C134E97A-54F3-3A99-5030-5DBDAAE42712}"/>
          </ac:spMkLst>
        </pc:spChg>
        <pc:graphicFrameChg chg="modGraphic">
          <ac:chgData name="Harrison, Tiffany" userId="f8202880-2541-48a8-89ec-a6dd40b790ad" providerId="ADAL" clId="{63E8A936-2017-4138-A374-CBC2347B5B1B}" dt="2024-01-13T00:12:03.218" v="225" actId="20577"/>
          <ac:graphicFrameMkLst>
            <pc:docMk/>
            <pc:sldMk cId="1026790843" sldId="261"/>
            <ac:graphicFrameMk id="4" creationId="{3F2A799B-F5AD-7DC8-886F-FB02D854C271}"/>
          </ac:graphicFrameMkLst>
        </pc:graphicFrameChg>
      </pc:sldChg>
      <pc:sldChg chg="modSp mod">
        <pc:chgData name="Harrison, Tiffany" userId="f8202880-2541-48a8-89ec-a6dd40b790ad" providerId="ADAL" clId="{63E8A936-2017-4138-A374-CBC2347B5B1B}" dt="2024-01-16T20:13:34.585" v="669" actId="113"/>
        <pc:sldMkLst>
          <pc:docMk/>
          <pc:sldMk cId="3591799824" sldId="264"/>
        </pc:sldMkLst>
        <pc:spChg chg="mod">
          <ac:chgData name="Harrison, Tiffany" userId="f8202880-2541-48a8-89ec-a6dd40b790ad" providerId="ADAL" clId="{63E8A936-2017-4138-A374-CBC2347B5B1B}" dt="2024-01-16T19:54:10.240" v="558" actId="20577"/>
          <ac:spMkLst>
            <pc:docMk/>
            <pc:sldMk cId="3591799824" sldId="264"/>
            <ac:spMk id="2" creationId="{49DBA945-EC3A-ADA1-EFE9-D0351944B89B}"/>
          </ac:spMkLst>
        </pc:spChg>
        <pc:spChg chg="mod">
          <ac:chgData name="Harrison, Tiffany" userId="f8202880-2541-48a8-89ec-a6dd40b790ad" providerId="ADAL" clId="{63E8A936-2017-4138-A374-CBC2347B5B1B}" dt="2024-01-16T20:13:34.585" v="669" actId="113"/>
          <ac:spMkLst>
            <pc:docMk/>
            <pc:sldMk cId="3591799824" sldId="264"/>
            <ac:spMk id="3" creationId="{C134E97A-54F3-3A99-5030-5DBDAAE42712}"/>
          </ac:spMkLst>
        </pc:spChg>
      </pc:sldChg>
      <pc:sldChg chg="modSp mod">
        <pc:chgData name="Harrison, Tiffany" userId="f8202880-2541-48a8-89ec-a6dd40b790ad" providerId="ADAL" clId="{63E8A936-2017-4138-A374-CBC2347B5B1B}" dt="2024-01-17T16:00:06.475" v="1046" actId="20577"/>
        <pc:sldMkLst>
          <pc:docMk/>
          <pc:sldMk cId="1008113199" sldId="268"/>
        </pc:sldMkLst>
        <pc:spChg chg="mod">
          <ac:chgData name="Harrison, Tiffany" userId="f8202880-2541-48a8-89ec-a6dd40b790ad" providerId="ADAL" clId="{63E8A936-2017-4138-A374-CBC2347B5B1B}" dt="2024-01-17T16:00:06.475" v="1046" actId="20577"/>
          <ac:spMkLst>
            <pc:docMk/>
            <pc:sldMk cId="1008113199" sldId="268"/>
            <ac:spMk id="3" creationId="{C134E97A-54F3-3A99-5030-5DBDAAE42712}"/>
          </ac:spMkLst>
        </pc:spChg>
      </pc:sldChg>
      <pc:sldChg chg="modSp mod">
        <pc:chgData name="Harrison, Tiffany" userId="f8202880-2541-48a8-89ec-a6dd40b790ad" providerId="ADAL" clId="{63E8A936-2017-4138-A374-CBC2347B5B1B}" dt="2024-01-17T16:00:50.804" v="1087" actId="20577"/>
        <pc:sldMkLst>
          <pc:docMk/>
          <pc:sldMk cId="2569230198" sldId="269"/>
        </pc:sldMkLst>
        <pc:spChg chg="mod">
          <ac:chgData name="Harrison, Tiffany" userId="f8202880-2541-48a8-89ec-a6dd40b790ad" providerId="ADAL" clId="{63E8A936-2017-4138-A374-CBC2347B5B1B}" dt="2024-01-17T16:00:50.804" v="1087" actId="20577"/>
          <ac:spMkLst>
            <pc:docMk/>
            <pc:sldMk cId="2569230198" sldId="269"/>
            <ac:spMk id="3" creationId="{C134E97A-54F3-3A99-5030-5DBDAAE42712}"/>
          </ac:spMkLst>
        </pc:spChg>
      </pc:sldChg>
      <pc:sldChg chg="modSp mod">
        <pc:chgData name="Harrison, Tiffany" userId="f8202880-2541-48a8-89ec-a6dd40b790ad" providerId="ADAL" clId="{63E8A936-2017-4138-A374-CBC2347B5B1B}" dt="2024-01-16T19:53:03.644" v="552" actId="27636"/>
        <pc:sldMkLst>
          <pc:docMk/>
          <pc:sldMk cId="4161462478" sldId="271"/>
        </pc:sldMkLst>
        <pc:spChg chg="mod">
          <ac:chgData name="Harrison, Tiffany" userId="f8202880-2541-48a8-89ec-a6dd40b790ad" providerId="ADAL" clId="{63E8A936-2017-4138-A374-CBC2347B5B1B}" dt="2024-01-16T19:53:03.644" v="552" actId="27636"/>
          <ac:spMkLst>
            <pc:docMk/>
            <pc:sldMk cId="4161462478" sldId="271"/>
            <ac:spMk id="3" creationId="{C134E97A-54F3-3A99-5030-5DBDAAE42712}"/>
          </ac:spMkLst>
        </pc:spChg>
      </pc:sldChg>
      <pc:sldChg chg="del">
        <pc:chgData name="Harrison, Tiffany" userId="f8202880-2541-48a8-89ec-a6dd40b790ad" providerId="ADAL" clId="{63E8A936-2017-4138-A374-CBC2347B5B1B}" dt="2024-01-16T19:54:45.800" v="561" actId="47"/>
        <pc:sldMkLst>
          <pc:docMk/>
          <pc:sldMk cId="4093663119" sldId="275"/>
        </pc:sldMkLst>
      </pc:sldChg>
      <pc:sldChg chg="del">
        <pc:chgData name="Harrison, Tiffany" userId="f8202880-2541-48a8-89ec-a6dd40b790ad" providerId="ADAL" clId="{63E8A936-2017-4138-A374-CBC2347B5B1B}" dt="2024-01-16T19:54:49.496" v="562" actId="47"/>
        <pc:sldMkLst>
          <pc:docMk/>
          <pc:sldMk cId="380003881" sldId="276"/>
        </pc:sldMkLst>
      </pc:sldChg>
      <pc:sldChg chg="modSp mod">
        <pc:chgData name="Harrison, Tiffany" userId="f8202880-2541-48a8-89ec-a6dd40b790ad" providerId="ADAL" clId="{63E8A936-2017-4138-A374-CBC2347B5B1B}" dt="2024-01-13T00:11:19.476" v="221" actId="20577"/>
        <pc:sldMkLst>
          <pc:docMk/>
          <pc:sldMk cId="3781752962" sldId="277"/>
        </pc:sldMkLst>
        <pc:spChg chg="mod">
          <ac:chgData name="Harrison, Tiffany" userId="f8202880-2541-48a8-89ec-a6dd40b790ad" providerId="ADAL" clId="{63E8A936-2017-4138-A374-CBC2347B5B1B}" dt="2024-01-13T00:09:57.384" v="113" actId="115"/>
          <ac:spMkLst>
            <pc:docMk/>
            <pc:sldMk cId="3781752962" sldId="277"/>
            <ac:spMk id="4" creationId="{21DDCC55-0BA0-8FFF-F38A-0EEFE99A3AE7}"/>
          </ac:spMkLst>
        </pc:spChg>
        <pc:spChg chg="mod">
          <ac:chgData name="Harrison, Tiffany" userId="f8202880-2541-48a8-89ec-a6dd40b790ad" providerId="ADAL" clId="{63E8A936-2017-4138-A374-CBC2347B5B1B}" dt="2024-01-13T00:11:19.476" v="221" actId="20577"/>
          <ac:spMkLst>
            <pc:docMk/>
            <pc:sldMk cId="3781752962" sldId="277"/>
            <ac:spMk id="5" creationId="{B5D29E16-48D4-9663-5009-D5F95E175F7F}"/>
          </ac:spMkLst>
        </pc:spChg>
      </pc:sldChg>
      <pc:sldChg chg="modSp mod">
        <pc:chgData name="Harrison, Tiffany" userId="f8202880-2541-48a8-89ec-a6dd40b790ad" providerId="ADAL" clId="{63E8A936-2017-4138-A374-CBC2347B5B1B}" dt="2024-01-13T00:22:38.670" v="380" actId="255"/>
        <pc:sldMkLst>
          <pc:docMk/>
          <pc:sldMk cId="238360702" sldId="280"/>
        </pc:sldMkLst>
        <pc:spChg chg="mod">
          <ac:chgData name="Harrison, Tiffany" userId="f8202880-2541-48a8-89ec-a6dd40b790ad" providerId="ADAL" clId="{63E8A936-2017-4138-A374-CBC2347B5B1B}" dt="2024-01-13T00:22:38.670" v="380" actId="255"/>
          <ac:spMkLst>
            <pc:docMk/>
            <pc:sldMk cId="238360702" sldId="280"/>
            <ac:spMk id="3" creationId="{C134E97A-54F3-3A99-5030-5DBDAAE42712}"/>
          </ac:spMkLst>
        </pc:spChg>
      </pc:sldChg>
      <pc:sldChg chg="modSp mod">
        <pc:chgData name="Harrison, Tiffany" userId="f8202880-2541-48a8-89ec-a6dd40b790ad" providerId="ADAL" clId="{63E8A936-2017-4138-A374-CBC2347B5B1B}" dt="2024-01-16T19:55:35.214" v="592" actId="14100"/>
        <pc:sldMkLst>
          <pc:docMk/>
          <pc:sldMk cId="983329919" sldId="283"/>
        </pc:sldMkLst>
        <pc:spChg chg="mod">
          <ac:chgData name="Harrison, Tiffany" userId="f8202880-2541-48a8-89ec-a6dd40b790ad" providerId="ADAL" clId="{63E8A936-2017-4138-A374-CBC2347B5B1B}" dt="2024-01-16T19:55:35.214" v="592" actId="14100"/>
          <ac:spMkLst>
            <pc:docMk/>
            <pc:sldMk cId="983329919" sldId="283"/>
            <ac:spMk id="4" creationId="{D50972BC-DEDC-19DD-31C3-C14DF463BD2B}"/>
          </ac:spMkLst>
        </pc:spChg>
      </pc:sldChg>
      <pc:sldChg chg="addSp delSp modSp mod">
        <pc:chgData name="Harrison, Tiffany" userId="f8202880-2541-48a8-89ec-a6dd40b790ad" providerId="ADAL" clId="{63E8A936-2017-4138-A374-CBC2347B5B1B}" dt="2024-01-16T20:11:49.819" v="657" actId="1076"/>
        <pc:sldMkLst>
          <pc:docMk/>
          <pc:sldMk cId="4012935275" sldId="286"/>
        </pc:sldMkLst>
        <pc:spChg chg="mod">
          <ac:chgData name="Harrison, Tiffany" userId="f8202880-2541-48a8-89ec-a6dd40b790ad" providerId="ADAL" clId="{63E8A936-2017-4138-A374-CBC2347B5B1B}" dt="2024-01-16T19:53:59.203" v="556" actId="20577"/>
          <ac:spMkLst>
            <pc:docMk/>
            <pc:sldMk cId="4012935275" sldId="286"/>
            <ac:spMk id="2" creationId="{49DBA945-EC3A-ADA1-EFE9-D0351944B89B}"/>
          </ac:spMkLst>
        </pc:spChg>
        <pc:spChg chg="mod">
          <ac:chgData name="Harrison, Tiffany" userId="f8202880-2541-48a8-89ec-a6dd40b790ad" providerId="ADAL" clId="{63E8A936-2017-4138-A374-CBC2347B5B1B}" dt="2024-01-16T20:11:15.456" v="649" actId="1076"/>
          <ac:spMkLst>
            <pc:docMk/>
            <pc:sldMk cId="4012935275" sldId="286"/>
            <ac:spMk id="10" creationId="{4ED49B27-E574-41EA-DDFC-54DC8C8E9D1D}"/>
          </ac:spMkLst>
        </pc:spChg>
        <pc:spChg chg="mod">
          <ac:chgData name="Harrison, Tiffany" userId="f8202880-2541-48a8-89ec-a6dd40b790ad" providerId="ADAL" clId="{63E8A936-2017-4138-A374-CBC2347B5B1B}" dt="2024-01-16T20:00:09.893" v="613" actId="1076"/>
          <ac:spMkLst>
            <pc:docMk/>
            <pc:sldMk cId="4012935275" sldId="286"/>
            <ac:spMk id="13" creationId="{BFA9AC5F-B597-10BE-D636-14D7553BB5A0}"/>
          </ac:spMkLst>
        </pc:spChg>
        <pc:picChg chg="add mod">
          <ac:chgData name="Harrison, Tiffany" userId="f8202880-2541-48a8-89ec-a6dd40b790ad" providerId="ADAL" clId="{63E8A936-2017-4138-A374-CBC2347B5B1B}" dt="2024-01-16T20:11:40.614" v="656" actId="14100"/>
          <ac:picMkLst>
            <pc:docMk/>
            <pc:sldMk cId="4012935275" sldId="286"/>
            <ac:picMk id="4" creationId="{5482882D-DC85-DF0B-9165-583A150789EE}"/>
          </ac:picMkLst>
        </pc:picChg>
        <pc:picChg chg="mod ord">
          <ac:chgData name="Harrison, Tiffany" userId="f8202880-2541-48a8-89ec-a6dd40b790ad" providerId="ADAL" clId="{63E8A936-2017-4138-A374-CBC2347B5B1B}" dt="2024-01-16T20:11:49.819" v="657" actId="1076"/>
          <ac:picMkLst>
            <pc:docMk/>
            <pc:sldMk cId="4012935275" sldId="286"/>
            <ac:picMk id="5" creationId="{19742FB4-40CF-7D41-F8E6-CDF8F381C687}"/>
          </ac:picMkLst>
        </pc:picChg>
        <pc:picChg chg="del">
          <ac:chgData name="Harrison, Tiffany" userId="f8202880-2541-48a8-89ec-a6dd40b790ad" providerId="ADAL" clId="{63E8A936-2017-4138-A374-CBC2347B5B1B}" dt="2024-01-16T19:58:47.133" v="593" actId="478"/>
          <ac:picMkLst>
            <pc:docMk/>
            <pc:sldMk cId="4012935275" sldId="286"/>
            <ac:picMk id="9" creationId="{3FBA3E59-A51D-809B-67B9-10EC81FC9E4C}"/>
          </ac:picMkLst>
        </pc:picChg>
      </pc:sldChg>
      <pc:sldChg chg="addSp delSp modSp mod">
        <pc:chgData name="Harrison, Tiffany" userId="f8202880-2541-48a8-89ec-a6dd40b790ad" providerId="ADAL" clId="{63E8A936-2017-4138-A374-CBC2347B5B1B}" dt="2024-01-16T20:05:14.290" v="641" actId="14100"/>
        <pc:sldMkLst>
          <pc:docMk/>
          <pc:sldMk cId="4233568247" sldId="288"/>
        </pc:sldMkLst>
        <pc:spChg chg="add del mod">
          <ac:chgData name="Harrison, Tiffany" userId="f8202880-2541-48a8-89ec-a6dd40b790ad" providerId="ADAL" clId="{63E8A936-2017-4138-A374-CBC2347B5B1B}" dt="2024-01-16T20:04:55.523" v="636" actId="478"/>
          <ac:spMkLst>
            <pc:docMk/>
            <pc:sldMk cId="4233568247" sldId="288"/>
            <ac:spMk id="4" creationId="{9325778A-EA77-2B2F-EC14-4283BB1C5209}"/>
          </ac:spMkLst>
        </pc:spChg>
        <pc:spChg chg="mod ord">
          <ac:chgData name="Harrison, Tiffany" userId="f8202880-2541-48a8-89ec-a6dd40b790ad" providerId="ADAL" clId="{63E8A936-2017-4138-A374-CBC2347B5B1B}" dt="2024-01-16T20:05:14.290" v="641" actId="14100"/>
          <ac:spMkLst>
            <pc:docMk/>
            <pc:sldMk cId="4233568247" sldId="288"/>
            <ac:spMk id="8" creationId="{81F89A14-1FB5-11CB-8EB5-0D4C685C4D3E}"/>
          </ac:spMkLst>
        </pc:spChg>
        <pc:picChg chg="del">
          <ac:chgData name="Harrison, Tiffany" userId="f8202880-2541-48a8-89ec-a6dd40b790ad" providerId="ADAL" clId="{63E8A936-2017-4138-A374-CBC2347B5B1B}" dt="2024-01-16T20:04:47.135" v="633" actId="478"/>
          <ac:picMkLst>
            <pc:docMk/>
            <pc:sldMk cId="4233568247" sldId="288"/>
            <ac:picMk id="5" creationId="{56DBE86C-FCFB-E7CD-0BFC-FBEA9E50CCD1}"/>
          </ac:picMkLst>
        </pc:picChg>
        <pc:picChg chg="add mod">
          <ac:chgData name="Harrison, Tiffany" userId="f8202880-2541-48a8-89ec-a6dd40b790ad" providerId="ADAL" clId="{63E8A936-2017-4138-A374-CBC2347B5B1B}" dt="2024-01-16T20:05:04.523" v="638" actId="1076"/>
          <ac:picMkLst>
            <pc:docMk/>
            <pc:sldMk cId="4233568247" sldId="288"/>
            <ac:picMk id="10" creationId="{1A7E2795-8C76-9161-7D8B-4949D4181213}"/>
          </ac:picMkLst>
        </pc:picChg>
      </pc:sldChg>
      <pc:sldChg chg="modSp del mod">
        <pc:chgData name="Harrison, Tiffany" userId="f8202880-2541-48a8-89ec-a6dd40b790ad" providerId="ADAL" clId="{63E8A936-2017-4138-A374-CBC2347B5B1B}" dt="2024-01-16T20:21:00.460" v="873" actId="2696"/>
        <pc:sldMkLst>
          <pc:docMk/>
          <pc:sldMk cId="815754607" sldId="290"/>
        </pc:sldMkLst>
        <pc:spChg chg="mod">
          <ac:chgData name="Harrison, Tiffany" userId="f8202880-2541-48a8-89ec-a6dd40b790ad" providerId="ADAL" clId="{63E8A936-2017-4138-A374-CBC2347B5B1B}" dt="2024-01-16T20:20:57.275" v="872" actId="20577"/>
          <ac:spMkLst>
            <pc:docMk/>
            <pc:sldMk cId="815754607" sldId="290"/>
            <ac:spMk id="2" creationId="{2815CBC8-0FF9-C3F1-CC64-6CEFDAFC1A26}"/>
          </ac:spMkLst>
        </pc:spChg>
      </pc:sldChg>
      <pc:sldChg chg="del">
        <pc:chgData name="Harrison, Tiffany" userId="f8202880-2541-48a8-89ec-a6dd40b790ad" providerId="ADAL" clId="{63E8A936-2017-4138-A374-CBC2347B5B1B}" dt="2024-01-16T19:54:55.585" v="564" actId="47"/>
        <pc:sldMkLst>
          <pc:docMk/>
          <pc:sldMk cId="2642432318" sldId="291"/>
        </pc:sldMkLst>
      </pc:sldChg>
      <pc:sldChg chg="modSp mod">
        <pc:chgData name="Harrison, Tiffany" userId="f8202880-2541-48a8-89ec-a6dd40b790ad" providerId="ADAL" clId="{63E8A936-2017-4138-A374-CBC2347B5B1B}" dt="2024-01-16T19:51:59.973" v="550" actId="403"/>
        <pc:sldMkLst>
          <pc:docMk/>
          <pc:sldMk cId="3678612815" sldId="292"/>
        </pc:sldMkLst>
        <pc:spChg chg="mod">
          <ac:chgData name="Harrison, Tiffany" userId="f8202880-2541-48a8-89ec-a6dd40b790ad" providerId="ADAL" clId="{63E8A936-2017-4138-A374-CBC2347B5B1B}" dt="2024-01-16T19:51:49.486" v="547" actId="403"/>
          <ac:spMkLst>
            <pc:docMk/>
            <pc:sldMk cId="3678612815" sldId="292"/>
            <ac:spMk id="4" creationId="{21DDCC55-0BA0-8FFF-F38A-0EEFE99A3AE7}"/>
          </ac:spMkLst>
        </pc:spChg>
        <pc:spChg chg="mod">
          <ac:chgData name="Harrison, Tiffany" userId="f8202880-2541-48a8-89ec-a6dd40b790ad" providerId="ADAL" clId="{63E8A936-2017-4138-A374-CBC2347B5B1B}" dt="2024-01-16T19:51:59.973" v="550" actId="403"/>
          <ac:spMkLst>
            <pc:docMk/>
            <pc:sldMk cId="3678612815" sldId="292"/>
            <ac:spMk id="5" creationId="{B5D29E16-48D4-9663-5009-D5F95E175F7F}"/>
          </ac:spMkLst>
        </pc:spChg>
      </pc:sldChg>
      <pc:sldChg chg="addSp delSp modSp mod">
        <pc:chgData name="Harrison, Tiffany" userId="f8202880-2541-48a8-89ec-a6dd40b790ad" providerId="ADAL" clId="{63E8A936-2017-4138-A374-CBC2347B5B1B}" dt="2024-01-16T20:20:33.043" v="871" actId="1076"/>
        <pc:sldMkLst>
          <pc:docMk/>
          <pc:sldMk cId="3918511189" sldId="293"/>
        </pc:sldMkLst>
        <pc:spChg chg="mod">
          <ac:chgData name="Harrison, Tiffany" userId="f8202880-2541-48a8-89ec-a6dd40b790ad" providerId="ADAL" clId="{63E8A936-2017-4138-A374-CBC2347B5B1B}" dt="2024-01-16T19:54:23.031" v="560" actId="20577"/>
          <ac:spMkLst>
            <pc:docMk/>
            <pc:sldMk cId="3918511189" sldId="293"/>
            <ac:spMk id="2" creationId="{49DBA945-EC3A-ADA1-EFE9-D0351944B89B}"/>
          </ac:spMkLst>
        </pc:spChg>
        <pc:spChg chg="mod">
          <ac:chgData name="Harrison, Tiffany" userId="f8202880-2541-48a8-89ec-a6dd40b790ad" providerId="ADAL" clId="{63E8A936-2017-4138-A374-CBC2347B5B1B}" dt="2024-01-16T20:19:53.102" v="799" actId="1076"/>
          <ac:spMkLst>
            <pc:docMk/>
            <pc:sldMk cId="3918511189" sldId="293"/>
            <ac:spMk id="3" creationId="{C134E97A-54F3-3A99-5030-5DBDAAE42712}"/>
          </ac:spMkLst>
        </pc:spChg>
        <pc:spChg chg="add mod">
          <ac:chgData name="Harrison, Tiffany" userId="f8202880-2541-48a8-89ec-a6dd40b790ad" providerId="ADAL" clId="{63E8A936-2017-4138-A374-CBC2347B5B1B}" dt="2024-01-16T20:20:33.043" v="871" actId="1076"/>
          <ac:spMkLst>
            <pc:docMk/>
            <pc:sldMk cId="3918511189" sldId="293"/>
            <ac:spMk id="7" creationId="{B8F4104D-CE88-024C-4D4E-8762D1EE9502}"/>
          </ac:spMkLst>
        </pc:spChg>
        <pc:picChg chg="del">
          <ac:chgData name="Harrison, Tiffany" userId="f8202880-2541-48a8-89ec-a6dd40b790ad" providerId="ADAL" clId="{63E8A936-2017-4138-A374-CBC2347B5B1B}" dt="2024-01-16T20:18:48.878" v="780" actId="478"/>
          <ac:picMkLst>
            <pc:docMk/>
            <pc:sldMk cId="3918511189" sldId="293"/>
            <ac:picMk id="5" creationId="{564AFF05-371E-EE9F-64D3-1DCC6E14BF4B}"/>
          </ac:picMkLst>
        </pc:picChg>
        <pc:picChg chg="add mod">
          <ac:chgData name="Harrison, Tiffany" userId="f8202880-2541-48a8-89ec-a6dd40b790ad" providerId="ADAL" clId="{63E8A936-2017-4138-A374-CBC2347B5B1B}" dt="2024-01-16T20:20:28.204" v="869" actId="1076"/>
          <ac:picMkLst>
            <pc:docMk/>
            <pc:sldMk cId="3918511189" sldId="293"/>
            <ac:picMk id="6" creationId="{BE933607-DC52-0945-CBA7-51E62A15CD8E}"/>
          </ac:picMkLst>
        </pc:picChg>
      </pc:sldChg>
      <pc:sldChg chg="addSp delSp modSp mod">
        <pc:chgData name="Harrison, Tiffany" userId="f8202880-2541-48a8-89ec-a6dd40b790ad" providerId="ADAL" clId="{63E8A936-2017-4138-A374-CBC2347B5B1B}" dt="2024-01-16T20:13:02.792" v="664" actId="20577"/>
        <pc:sldMkLst>
          <pc:docMk/>
          <pc:sldMk cId="1843070096" sldId="294"/>
        </pc:sldMkLst>
        <pc:spChg chg="mod">
          <ac:chgData name="Harrison, Tiffany" userId="f8202880-2541-48a8-89ec-a6dd40b790ad" providerId="ADAL" clId="{63E8A936-2017-4138-A374-CBC2347B5B1B}" dt="2024-01-16T20:13:02.792" v="664" actId="20577"/>
          <ac:spMkLst>
            <pc:docMk/>
            <pc:sldMk cId="1843070096" sldId="294"/>
            <ac:spMk id="2" creationId="{49DBA945-EC3A-ADA1-EFE9-D0351944B89B}"/>
          </ac:spMkLst>
        </pc:spChg>
        <pc:picChg chg="add mod">
          <ac:chgData name="Harrison, Tiffany" userId="f8202880-2541-48a8-89ec-a6dd40b790ad" providerId="ADAL" clId="{63E8A936-2017-4138-A374-CBC2347B5B1B}" dt="2024-01-16T20:12:59.452" v="661" actId="1076"/>
          <ac:picMkLst>
            <pc:docMk/>
            <pc:sldMk cId="1843070096" sldId="294"/>
            <ac:picMk id="4" creationId="{5541D99E-B301-52E2-7EEF-6689CD539D4E}"/>
          </ac:picMkLst>
        </pc:picChg>
        <pc:picChg chg="del">
          <ac:chgData name="Harrison, Tiffany" userId="f8202880-2541-48a8-89ec-a6dd40b790ad" providerId="ADAL" clId="{63E8A936-2017-4138-A374-CBC2347B5B1B}" dt="2024-01-16T20:12:50.897" v="659" actId="478"/>
          <ac:picMkLst>
            <pc:docMk/>
            <pc:sldMk cId="1843070096" sldId="294"/>
            <ac:picMk id="7" creationId="{C267DD74-94F0-F6B1-C4DE-475793BA915E}"/>
          </ac:picMkLst>
        </pc:picChg>
      </pc:sldChg>
      <pc:sldChg chg="addSp delSp modSp mod">
        <pc:chgData name="Harrison, Tiffany" userId="f8202880-2541-48a8-89ec-a6dd40b790ad" providerId="ADAL" clId="{63E8A936-2017-4138-A374-CBC2347B5B1B}" dt="2024-01-16T20:11:59.786" v="658" actId="20577"/>
        <pc:sldMkLst>
          <pc:docMk/>
          <pc:sldMk cId="2502607807" sldId="295"/>
        </pc:sldMkLst>
        <pc:spChg chg="mod">
          <ac:chgData name="Harrison, Tiffany" userId="f8202880-2541-48a8-89ec-a6dd40b790ad" providerId="ADAL" clId="{63E8A936-2017-4138-A374-CBC2347B5B1B}" dt="2024-01-16T20:11:59.786" v="658" actId="20577"/>
          <ac:spMkLst>
            <pc:docMk/>
            <pc:sldMk cId="2502607807" sldId="295"/>
            <ac:spMk id="2" creationId="{49DBA945-EC3A-ADA1-EFE9-D0351944B89B}"/>
          </ac:spMkLst>
        </pc:spChg>
        <pc:spChg chg="mod">
          <ac:chgData name="Harrison, Tiffany" userId="f8202880-2541-48a8-89ec-a6dd40b790ad" providerId="ADAL" clId="{63E8A936-2017-4138-A374-CBC2347B5B1B}" dt="2024-01-16T20:08:56.440" v="645" actId="1076"/>
          <ac:spMkLst>
            <pc:docMk/>
            <pc:sldMk cId="2502607807" sldId="295"/>
            <ac:spMk id="6" creationId="{D2CF2862-28E0-F24C-2DA8-E8C85EA3CDDC}"/>
          </ac:spMkLst>
        </pc:spChg>
        <pc:spChg chg="mod">
          <ac:chgData name="Harrison, Tiffany" userId="f8202880-2541-48a8-89ec-a6dd40b790ad" providerId="ADAL" clId="{63E8A936-2017-4138-A374-CBC2347B5B1B}" dt="2024-01-16T20:07:24.495" v="644" actId="14100"/>
          <ac:spMkLst>
            <pc:docMk/>
            <pc:sldMk cId="2502607807" sldId="295"/>
            <ac:spMk id="13" creationId="{BFA9AC5F-B597-10BE-D636-14D7553BB5A0}"/>
          </ac:spMkLst>
        </pc:spChg>
        <pc:picChg chg="del">
          <ac:chgData name="Harrison, Tiffany" userId="f8202880-2541-48a8-89ec-a6dd40b790ad" providerId="ADAL" clId="{63E8A936-2017-4138-A374-CBC2347B5B1B}" dt="2024-01-16T20:01:30.223" v="617" actId="478"/>
          <ac:picMkLst>
            <pc:docMk/>
            <pc:sldMk cId="2502607807" sldId="295"/>
            <ac:picMk id="4" creationId="{89B30554-A771-0E43-51C3-B4FDC0B6E744}"/>
          </ac:picMkLst>
        </pc:picChg>
        <pc:picChg chg="add mod">
          <ac:chgData name="Harrison, Tiffany" userId="f8202880-2541-48a8-89ec-a6dd40b790ad" providerId="ADAL" clId="{63E8A936-2017-4138-A374-CBC2347B5B1B}" dt="2024-01-16T20:08:56.440" v="645" actId="1076"/>
          <ac:picMkLst>
            <pc:docMk/>
            <pc:sldMk cId="2502607807" sldId="295"/>
            <ac:picMk id="5" creationId="{AB7D3350-1159-0C34-B8B1-C7622B64943F}"/>
          </ac:picMkLst>
        </pc:picChg>
      </pc:sldChg>
      <pc:sldChg chg="delSp del delDesignElem">
        <pc:chgData name="Harrison, Tiffany" userId="f8202880-2541-48a8-89ec-a6dd40b790ad" providerId="ADAL" clId="{63E8A936-2017-4138-A374-CBC2347B5B1B}" dt="2024-01-16T19:54:53.132" v="563" actId="47"/>
        <pc:sldMkLst>
          <pc:docMk/>
          <pc:sldMk cId="51252730" sldId="296"/>
        </pc:sldMkLst>
        <pc:spChg chg="del">
          <ac:chgData name="Harrison, Tiffany" userId="f8202880-2541-48a8-89ec-a6dd40b790ad" providerId="ADAL" clId="{63E8A936-2017-4138-A374-CBC2347B5B1B}" dt="2024-01-12T23:59:37.352" v="22"/>
          <ac:spMkLst>
            <pc:docMk/>
            <pc:sldMk cId="51252730" sldId="296"/>
            <ac:spMk id="15" creationId="{33E93247-6229-44AB-A550-739E971E690B}"/>
          </ac:spMkLst>
        </pc:spChg>
        <pc:cxnChg chg="del">
          <ac:chgData name="Harrison, Tiffany" userId="f8202880-2541-48a8-89ec-a6dd40b790ad" providerId="ADAL" clId="{63E8A936-2017-4138-A374-CBC2347B5B1B}" dt="2024-01-12T23:59:37.352" v="22"/>
          <ac:cxnSpMkLst>
            <pc:docMk/>
            <pc:sldMk cId="51252730" sldId="296"/>
            <ac:cxnSpMk id="11" creationId="{F64F9B95-9045-48D2-B9F3-2927E98F54AA}"/>
          </ac:cxnSpMkLst>
        </pc:cxnChg>
        <pc:cxnChg chg="del">
          <ac:chgData name="Harrison, Tiffany" userId="f8202880-2541-48a8-89ec-a6dd40b790ad" providerId="ADAL" clId="{63E8A936-2017-4138-A374-CBC2347B5B1B}" dt="2024-01-12T23:59:37.352" v="22"/>
          <ac:cxnSpMkLst>
            <pc:docMk/>
            <pc:sldMk cId="51252730" sldId="296"/>
            <ac:cxnSpMk id="13" creationId="{085AA86F-6A4D-4BCB-A045-D992CDC2959B}"/>
          </ac:cxnSpMkLst>
        </pc:cxnChg>
        <pc:cxnChg chg="del">
          <ac:chgData name="Harrison, Tiffany" userId="f8202880-2541-48a8-89ec-a6dd40b790ad" providerId="ADAL" clId="{63E8A936-2017-4138-A374-CBC2347B5B1B}" dt="2024-01-12T23:59:37.352" v="22"/>
          <ac:cxnSpMkLst>
            <pc:docMk/>
            <pc:sldMk cId="51252730" sldId="296"/>
            <ac:cxnSpMk id="17" creationId="{EE2E603F-4A95-4FE8-BB06-211DFD75DBEF}"/>
          </ac:cxnSpMkLst>
        </pc:cxnChg>
      </pc:sldChg>
      <pc:sldChg chg="addSp delSp modSp add mod">
        <pc:chgData name="Harrison, Tiffany" userId="f8202880-2541-48a8-89ec-a6dd40b790ad" providerId="ADAL" clId="{63E8A936-2017-4138-A374-CBC2347B5B1B}" dt="2024-01-18T16:06:50.378" v="1363" actId="20577"/>
        <pc:sldMkLst>
          <pc:docMk/>
          <pc:sldMk cId="1932642767" sldId="296"/>
        </pc:sldMkLst>
        <pc:spChg chg="mod">
          <ac:chgData name="Harrison, Tiffany" userId="f8202880-2541-48a8-89ec-a6dd40b790ad" providerId="ADAL" clId="{63E8A936-2017-4138-A374-CBC2347B5B1B}" dt="2024-01-18T16:04:02.091" v="1099" actId="20577"/>
          <ac:spMkLst>
            <pc:docMk/>
            <pc:sldMk cId="1932642767" sldId="296"/>
            <ac:spMk id="2" creationId="{49DBA945-EC3A-ADA1-EFE9-D0351944B89B}"/>
          </ac:spMkLst>
        </pc:spChg>
        <pc:spChg chg="del">
          <ac:chgData name="Harrison, Tiffany" userId="f8202880-2541-48a8-89ec-a6dd40b790ad" providerId="ADAL" clId="{63E8A936-2017-4138-A374-CBC2347B5B1B}" dt="2024-01-18T16:04:05.605" v="1100" actId="478"/>
          <ac:spMkLst>
            <pc:docMk/>
            <pc:sldMk cId="1932642767" sldId="296"/>
            <ac:spMk id="4" creationId="{D50972BC-DEDC-19DD-31C3-C14DF463BD2B}"/>
          </ac:spMkLst>
        </pc:spChg>
        <pc:spChg chg="add del mod">
          <ac:chgData name="Harrison, Tiffany" userId="f8202880-2541-48a8-89ec-a6dd40b790ad" providerId="ADAL" clId="{63E8A936-2017-4138-A374-CBC2347B5B1B}" dt="2024-01-18T16:04:07.834" v="1101" actId="478"/>
          <ac:spMkLst>
            <pc:docMk/>
            <pc:sldMk cId="1932642767" sldId="296"/>
            <ac:spMk id="5" creationId="{F62C177D-365C-1EF3-2598-2AC117ACF217}"/>
          </ac:spMkLst>
        </pc:spChg>
        <pc:spChg chg="add mod">
          <ac:chgData name="Harrison, Tiffany" userId="f8202880-2541-48a8-89ec-a6dd40b790ad" providerId="ADAL" clId="{63E8A936-2017-4138-A374-CBC2347B5B1B}" dt="2024-01-18T16:06:50.378" v="1363" actId="20577"/>
          <ac:spMkLst>
            <pc:docMk/>
            <pc:sldMk cId="1932642767" sldId="296"/>
            <ac:spMk id="7" creationId="{CF5052E6-8731-11FE-8CD8-E4267B4DDB62}"/>
          </ac:spMkLst>
        </pc:spChg>
      </pc:sldChg>
      <pc:sldChg chg="new del">
        <pc:chgData name="Harrison, Tiffany" userId="f8202880-2541-48a8-89ec-a6dd40b790ad" providerId="ADAL" clId="{63E8A936-2017-4138-A374-CBC2347B5B1B}" dt="2024-01-12T22:16:22.935" v="13" actId="47"/>
        <pc:sldMkLst>
          <pc:docMk/>
          <pc:sldMk cId="113845335"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7DBB7-DFD5-48D5-B206-001E72A08A6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D9C9C-2A85-4FBF-9D70-255E74A0614E}" type="slidenum">
              <a:rPr lang="en-US" smtClean="0"/>
              <a:t>‹#›</a:t>
            </a:fld>
            <a:endParaRPr lang="en-US"/>
          </a:p>
        </p:txBody>
      </p:sp>
    </p:spTree>
    <p:extLst>
      <p:ext uri="{BB962C8B-B14F-4D97-AF65-F5344CB8AC3E}">
        <p14:creationId xmlns:p14="http://schemas.microsoft.com/office/powerpoint/2010/main" val="17633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D9C9C-2A85-4FBF-9D70-255E74A0614E}" type="slidenum">
              <a:rPr lang="en-US" smtClean="0"/>
              <a:t>12</a:t>
            </a:fld>
            <a:endParaRPr lang="en-US"/>
          </a:p>
        </p:txBody>
      </p:sp>
    </p:spTree>
    <p:extLst>
      <p:ext uri="{BB962C8B-B14F-4D97-AF65-F5344CB8AC3E}">
        <p14:creationId xmlns:p14="http://schemas.microsoft.com/office/powerpoint/2010/main" val="13448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6253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79496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07716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3751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2541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899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8652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6693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7419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8908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1/18/2024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0106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1/18/2024</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65035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05" r:id="rId5"/>
    <p:sldLayoutId id="2147483910" r:id="rId6"/>
    <p:sldLayoutId id="2147483906" r:id="rId7"/>
    <p:sldLayoutId id="2147483907" r:id="rId8"/>
    <p:sldLayoutId id="2147483908" r:id="rId9"/>
    <p:sldLayoutId id="2147483909" r:id="rId10"/>
    <p:sldLayoutId id="214748391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atracs.org/planning" TargetMode="External"/><Relationship Id="rId2" Type="http://schemas.openxmlformats.org/officeDocument/2006/relationships/hyperlink" Target="https://apps.gsfc.org/securenextgen/dsp_accel_course_listings.cfm" TargetMode="External"/><Relationship Id="rId1" Type="http://schemas.openxmlformats.org/officeDocument/2006/relationships/slideLayout" Target="../slideLayouts/slideLayout2.xml"/><Relationship Id="rId5" Type="http://schemas.openxmlformats.org/officeDocument/2006/relationships/hyperlink" Target="https://www.gadoe.org/Curriculum-Instruction-and-Assessment/CTAE/Documents/FY13-USG-TCSG-Articulation-List.pdf" TargetMode="External"/><Relationship Id="rId4" Type="http://schemas.openxmlformats.org/officeDocument/2006/relationships/hyperlink" Target="https://www.usg.edu/assets/student_affairs/documents/Staying_on_Cours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ccess.students.gsu.edu/dual-enrollment/future-student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winnetttech.edu/dualenrollment/participat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kennesaw.edu/admissions/undergraduate/admission-requirements/dual-enrollment.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dmission.gatech.edu/dual-enrollment/" TargetMode="External"/><Relationship Id="rId2" Type="http://schemas.openxmlformats.org/officeDocument/2006/relationships/hyperlink" Target="http://admission.gatech.edu/dualenrollment/distance-math-and-science-program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usg.edu/assets/student_affairs/documents/Staying_on_Course.pdf" TargetMode="External"/><Relationship Id="rId3" Type="http://schemas.openxmlformats.org/officeDocument/2006/relationships/hyperlink" Target="https://tcsg.edu/dual-enrollment/" TargetMode="External"/><Relationship Id="rId7" Type="http://schemas.openxmlformats.org/officeDocument/2006/relationships/hyperlink" Target="https://www.gatracs.org/" TargetMode="External"/><Relationship Id="rId2" Type="http://schemas.openxmlformats.org/officeDocument/2006/relationships/hyperlink" Target="http://www.miltoncounseling.org/" TargetMode="External"/><Relationship Id="rId1" Type="http://schemas.openxmlformats.org/officeDocument/2006/relationships/slideLayout" Target="../slideLayouts/slideLayout2.xml"/><Relationship Id="rId6" Type="http://schemas.openxmlformats.org/officeDocument/2006/relationships/hyperlink" Target="https://www.usg.edu/student_affairs/prospective_students/transfer" TargetMode="External"/><Relationship Id="rId5" Type="http://schemas.openxmlformats.org/officeDocument/2006/relationships/hyperlink" Target="http://www.gadoe.org/Curriculum-Instruction-and-Assessment/CTAE/Pages/Transition-Career-Partnerships.aspx" TargetMode="External"/><Relationship Id="rId4" Type="http://schemas.openxmlformats.org/officeDocument/2006/relationships/hyperlink" Target="https://www.gafutures.org/"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mailto:WilsonB@fultonschool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s.gsfc.org/securenextgen/dsp_accel_course_listings.cfm" TargetMode="External"/><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D6C1-1EE4-59A9-DD1F-326F20DB5CB8}"/>
              </a:ext>
            </a:extLst>
          </p:cNvPr>
          <p:cNvSpPr>
            <a:spLocks noGrp="1"/>
          </p:cNvSpPr>
          <p:nvPr>
            <p:ph type="ctrTitle"/>
          </p:nvPr>
        </p:nvSpPr>
        <p:spPr>
          <a:xfrm>
            <a:off x="7890944" y="938495"/>
            <a:ext cx="3730839" cy="3569150"/>
          </a:xfrm>
        </p:spPr>
        <p:txBody>
          <a:bodyPr anchor="ctr">
            <a:normAutofit/>
          </a:bodyPr>
          <a:lstStyle/>
          <a:p>
            <a:r>
              <a:rPr lang="en-US" sz="4000" dirty="0">
                <a:solidFill>
                  <a:schemeClr val="accent1">
                    <a:lumMod val="75000"/>
                  </a:schemeClr>
                </a:solidFill>
              </a:rPr>
              <a:t>2023-2024</a:t>
            </a:r>
            <a:r>
              <a:rPr lang="en-US" sz="4000" dirty="0"/>
              <a:t> </a:t>
            </a:r>
            <a:br>
              <a:rPr lang="en-US" sz="4000" dirty="0"/>
            </a:br>
            <a:r>
              <a:rPr lang="en-US" sz="4000" dirty="0"/>
              <a:t>Dual Enrollment Information Night</a:t>
            </a:r>
          </a:p>
        </p:txBody>
      </p:sp>
      <p:sp>
        <p:nvSpPr>
          <p:cNvPr id="3" name="Subtitle 2">
            <a:extLst>
              <a:ext uri="{FF2B5EF4-FFF2-40B4-BE49-F238E27FC236}">
                <a16:creationId xmlns:a16="http://schemas.microsoft.com/office/drawing/2014/main" id="{A8BC97A4-151A-687D-47E5-4D4EF5394C8E}"/>
              </a:ext>
            </a:extLst>
          </p:cNvPr>
          <p:cNvSpPr>
            <a:spLocks noGrp="1"/>
          </p:cNvSpPr>
          <p:nvPr>
            <p:ph type="subTitle" idx="1"/>
          </p:nvPr>
        </p:nvSpPr>
        <p:spPr>
          <a:xfrm>
            <a:off x="7226723" y="6288513"/>
            <a:ext cx="4871253" cy="402845"/>
          </a:xfrm>
        </p:spPr>
        <p:txBody>
          <a:bodyPr anchor="t">
            <a:normAutofit/>
          </a:bodyPr>
          <a:lstStyle/>
          <a:p>
            <a:pPr algn="r"/>
            <a:r>
              <a:rPr lang="en-US" sz="1800" dirty="0"/>
              <a:t>Presented by MHS Counseling on </a:t>
            </a:r>
            <a:r>
              <a:rPr lang="en-US" sz="1800" b="1" dirty="0">
                <a:solidFill>
                  <a:schemeClr val="accent6"/>
                </a:solidFill>
              </a:rPr>
              <a:t>1/18/2024</a:t>
            </a:r>
          </a:p>
        </p:txBody>
      </p:sp>
      <p:pic>
        <p:nvPicPr>
          <p:cNvPr id="4" name="Picture 3" descr="Abstract light in orange and rust hues">
            <a:extLst>
              <a:ext uri="{FF2B5EF4-FFF2-40B4-BE49-F238E27FC236}">
                <a16:creationId xmlns:a16="http://schemas.microsoft.com/office/drawing/2014/main" id="{64862A80-B79E-4173-A1BF-03FF87E83398}"/>
              </a:ext>
            </a:extLst>
          </p:cNvPr>
          <p:cNvPicPr>
            <a:picLocks noChangeAspect="1"/>
          </p:cNvPicPr>
          <p:nvPr/>
        </p:nvPicPr>
        <p:blipFill>
          <a:blip r:embed="rId2">
            <a:extLst>
              <a:ext uri="{28A0092B-C50C-407E-A947-70E740481C1C}">
                <a14:useLocalDpi xmlns:a14="http://schemas.microsoft.com/office/drawing/2010/main" val="0"/>
              </a:ext>
            </a:extLst>
          </a:blip>
          <a:srcRect l="19977" r="19977"/>
          <a:stretch/>
        </p:blipFill>
        <p:spPr>
          <a:xfrm>
            <a:off x="20" y="10"/>
            <a:ext cx="7320707" cy="6857985"/>
          </a:xfrm>
          <a:prstGeom prst="rect">
            <a:avLst/>
          </a:prstGeom>
        </p:spPr>
      </p:pic>
    </p:spTree>
    <p:extLst>
      <p:ext uri="{BB962C8B-B14F-4D97-AF65-F5344CB8AC3E}">
        <p14:creationId xmlns:p14="http://schemas.microsoft.com/office/powerpoint/2010/main" val="270021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819387" y="879367"/>
            <a:ext cx="10553226" cy="678104"/>
          </a:xfrm>
        </p:spPr>
        <p:txBody>
          <a:bodyPr>
            <a:noAutofit/>
          </a:bodyPr>
          <a:lstStyle/>
          <a:p>
            <a:pPr algn="ctr"/>
            <a:r>
              <a:rPr lang="en-US" dirty="0"/>
              <a:t>Dual enrollment = </a:t>
            </a:r>
            <a:r>
              <a:rPr lang="en-US" b="1" dirty="0"/>
              <a:t>two schedules</a:t>
            </a:r>
          </a:p>
        </p:txBody>
      </p:sp>
      <p:sp>
        <p:nvSpPr>
          <p:cNvPr id="4" name="Content Placeholder 2">
            <a:extLst>
              <a:ext uri="{FF2B5EF4-FFF2-40B4-BE49-F238E27FC236}">
                <a16:creationId xmlns:a16="http://schemas.microsoft.com/office/drawing/2014/main" id="{21DDCC55-0BA0-8FFF-F38A-0EEFE99A3AE7}"/>
              </a:ext>
            </a:extLst>
          </p:cNvPr>
          <p:cNvSpPr>
            <a:spLocks noGrp="1"/>
          </p:cNvSpPr>
          <p:nvPr>
            <p:ph idx="1"/>
          </p:nvPr>
        </p:nvSpPr>
        <p:spPr>
          <a:xfrm>
            <a:off x="838674" y="1673549"/>
            <a:ext cx="5033593" cy="4366489"/>
          </a:xfrm>
          <a:ln w="28575">
            <a:solidFill>
              <a:schemeClr val="accent2"/>
            </a:solidFill>
          </a:ln>
        </p:spPr>
        <p:txBody>
          <a:bodyPr>
            <a:normAutofit fontScale="62500" lnSpcReduction="20000"/>
          </a:bodyPr>
          <a:lstStyle/>
          <a:p>
            <a:pPr marL="0" indent="0" algn="ctr">
              <a:buNone/>
            </a:pPr>
            <a:r>
              <a:rPr lang="en-US" sz="2000" b="1" u="sng" dirty="0"/>
              <a:t>Schedule #1 is your HIGH SCHOOL SCHEDULE</a:t>
            </a:r>
          </a:p>
          <a:p>
            <a:r>
              <a:rPr lang="en-US" sz="2000" dirty="0"/>
              <a:t>In the Spring, students identify projected courses of interest – both HS and DE.  Once a student returns completed FCS contract, sends HS transcript, sends test scores, provides proof of college application, and completes their Advisement Form, DE course placeholder(s) will then be added to their MHS schedule.</a:t>
            </a:r>
          </a:p>
          <a:p>
            <a:pPr lvl="1"/>
            <a:r>
              <a:rPr lang="en-US" i="1" dirty="0"/>
              <a:t>Example</a:t>
            </a:r>
            <a:r>
              <a:rPr lang="en-US" dirty="0"/>
              <a:t>: </a:t>
            </a:r>
            <a:r>
              <a:rPr lang="en-US" dirty="0" err="1"/>
              <a:t>DELAPENDAccept&amp;Reg</a:t>
            </a:r>
            <a:r>
              <a:rPr lang="en-US" dirty="0"/>
              <a:t> AM = Pending an ELA DE course in the morning half of your day</a:t>
            </a:r>
          </a:p>
          <a:p>
            <a:r>
              <a:rPr lang="en-US" sz="2000" dirty="0"/>
              <a:t>Students must provide their college course schedule </a:t>
            </a:r>
            <a:r>
              <a:rPr lang="en-US" sz="2000" b="1" u="sng" dirty="0">
                <a:solidFill>
                  <a:schemeClr val="accent4"/>
                </a:solidFill>
              </a:rPr>
              <a:t>to their assigned counselor</a:t>
            </a:r>
            <a:r>
              <a:rPr lang="en-US" sz="2000" dirty="0"/>
              <a:t> to get the DE course placeholder off their schedule </a:t>
            </a:r>
            <a:r>
              <a:rPr lang="en-US" sz="2000" b="1" dirty="0"/>
              <a:t>prior to Friday, August 2, 2024</a:t>
            </a:r>
            <a:r>
              <a:rPr lang="en-US" sz="2000" dirty="0"/>
              <a:t>. Placeholders listed on the MHS schedule will then be replaced with the appropriate DE course number/title. </a:t>
            </a:r>
            <a:endParaRPr lang="en-US" dirty="0"/>
          </a:p>
          <a:p>
            <a:pPr lvl="1"/>
            <a:r>
              <a:rPr lang="en-US" i="1" dirty="0"/>
              <a:t>Example</a:t>
            </a:r>
            <a:r>
              <a:rPr lang="en-US" dirty="0"/>
              <a:t>: College Adv Comp = ENGL 1101</a:t>
            </a:r>
          </a:p>
          <a:p>
            <a:r>
              <a:rPr lang="en-US" sz="2000" dirty="0"/>
              <a:t>Having a DE course placeholder on your MHS schedule </a:t>
            </a:r>
            <a:r>
              <a:rPr lang="en-US" sz="2000" u="sng" dirty="0"/>
              <a:t>does not mean you are registered for the class!</a:t>
            </a:r>
            <a:r>
              <a:rPr lang="en-US" sz="2000" dirty="0"/>
              <a:t> </a:t>
            </a:r>
          </a:p>
          <a:p>
            <a:r>
              <a:rPr lang="en-US" sz="2000" b="1" dirty="0">
                <a:solidFill>
                  <a:srgbClr val="FF0000"/>
                </a:solidFill>
              </a:rPr>
              <a:t>Students MUST be accepted by the college and register for their DE courses with the college </a:t>
            </a:r>
            <a:r>
              <a:rPr lang="en-US" sz="2000" b="1" u="sng" dirty="0">
                <a:solidFill>
                  <a:srgbClr val="FF0000"/>
                </a:solidFill>
              </a:rPr>
              <a:t>on their own</a:t>
            </a:r>
            <a:r>
              <a:rPr lang="en-US" sz="2000" b="1" dirty="0">
                <a:solidFill>
                  <a:srgbClr val="FF0000"/>
                </a:solidFill>
              </a:rPr>
              <a:t>. </a:t>
            </a:r>
          </a:p>
          <a:p>
            <a:endParaRPr lang="en-US" dirty="0"/>
          </a:p>
        </p:txBody>
      </p:sp>
      <p:sp>
        <p:nvSpPr>
          <p:cNvPr id="5" name="Content Placeholder 2">
            <a:extLst>
              <a:ext uri="{FF2B5EF4-FFF2-40B4-BE49-F238E27FC236}">
                <a16:creationId xmlns:a16="http://schemas.microsoft.com/office/drawing/2014/main" id="{B5D29E16-48D4-9663-5009-D5F95E175F7F}"/>
              </a:ext>
            </a:extLst>
          </p:cNvPr>
          <p:cNvSpPr txBox="1">
            <a:spLocks/>
          </p:cNvSpPr>
          <p:nvPr/>
        </p:nvSpPr>
        <p:spPr>
          <a:xfrm>
            <a:off x="6319733" y="1673549"/>
            <a:ext cx="5033593" cy="4366489"/>
          </a:xfrm>
          <a:prstGeom prst="rect">
            <a:avLst/>
          </a:prstGeom>
          <a:ln w="28575">
            <a:solidFill>
              <a:schemeClr val="accent2"/>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a:t>Schedule #2 is your COLLEGE SCHEDULE</a:t>
            </a:r>
          </a:p>
          <a:p>
            <a:r>
              <a:rPr lang="en-US" dirty="0"/>
              <a:t>After meeting college specific requirements for registration (example: attend orientation), students must register for the college classes </a:t>
            </a:r>
            <a:r>
              <a:rPr lang="en-US" u="sng" dirty="0"/>
              <a:t>listed on the Advisement Form</a:t>
            </a:r>
            <a:r>
              <a:rPr lang="en-US" dirty="0"/>
              <a:t>. If the student needs to update their Advisement Form, they must contact their counselor and let her know. </a:t>
            </a:r>
            <a:r>
              <a:rPr lang="en-US" b="1" dirty="0"/>
              <a:t>Failure to report any course registration different than what’s listed on your SPA form may result in the COLLEGE removing you from the course. </a:t>
            </a:r>
          </a:p>
          <a:p>
            <a:r>
              <a:rPr lang="en-US" dirty="0"/>
              <a:t>The student is </a:t>
            </a:r>
            <a:r>
              <a:rPr lang="en-US" u="sng" dirty="0"/>
              <a:t>required</a:t>
            </a:r>
            <a:r>
              <a:rPr lang="en-US" dirty="0"/>
              <a:t> to provide a copy of their college schedule to their assigned counselor so that their MHS schedule can be updated with the correct DE courses.  </a:t>
            </a:r>
          </a:p>
          <a:p>
            <a:r>
              <a:rPr lang="en-US" b="1" dirty="0">
                <a:solidFill>
                  <a:srgbClr val="FF0000"/>
                </a:solidFill>
              </a:rPr>
              <a:t>The FCS deadline to register for college courses and submit a copy of your college schedule to your counselor is Friday, August 2, 2024. </a:t>
            </a:r>
            <a:r>
              <a:rPr lang="en-US" dirty="0"/>
              <a:t>Students that fail to meet this deadline will be placed in MHS courses for the first day of school on August 5, 2024.</a:t>
            </a:r>
          </a:p>
          <a:p>
            <a:endParaRPr lang="en-US" dirty="0"/>
          </a:p>
        </p:txBody>
      </p:sp>
    </p:spTree>
    <p:extLst>
      <p:ext uri="{BB962C8B-B14F-4D97-AF65-F5344CB8AC3E}">
        <p14:creationId xmlns:p14="http://schemas.microsoft.com/office/powerpoint/2010/main" val="378175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6BB93C-81B1-0D22-745D-F59F18361931}"/>
              </a:ext>
            </a:extLst>
          </p:cNvPr>
          <p:cNvSpPr>
            <a:spLocks noGrp="1"/>
          </p:cNvSpPr>
          <p:nvPr>
            <p:ph type="title"/>
          </p:nvPr>
        </p:nvSpPr>
        <p:spPr>
          <a:xfrm>
            <a:off x="700635" y="922096"/>
            <a:ext cx="10691265" cy="678104"/>
          </a:xfrm>
        </p:spPr>
        <p:txBody>
          <a:bodyPr>
            <a:noAutofit/>
          </a:bodyPr>
          <a:lstStyle/>
          <a:p>
            <a:pPr algn="ctr"/>
            <a:r>
              <a:rPr lang="en-US" dirty="0"/>
              <a:t>De participation – roles &amp; responsibilities</a:t>
            </a:r>
          </a:p>
        </p:txBody>
      </p:sp>
      <p:sp>
        <p:nvSpPr>
          <p:cNvPr id="4" name="Content Placeholder 2">
            <a:extLst>
              <a:ext uri="{FF2B5EF4-FFF2-40B4-BE49-F238E27FC236}">
                <a16:creationId xmlns:a16="http://schemas.microsoft.com/office/drawing/2014/main" id="{21DDCC55-0BA0-8FFF-F38A-0EEFE99A3AE7}"/>
              </a:ext>
            </a:extLst>
          </p:cNvPr>
          <p:cNvSpPr>
            <a:spLocks noGrp="1"/>
          </p:cNvSpPr>
          <p:nvPr>
            <p:ph idx="1"/>
          </p:nvPr>
        </p:nvSpPr>
        <p:spPr>
          <a:xfrm>
            <a:off x="838674" y="1673549"/>
            <a:ext cx="5033593" cy="4366489"/>
          </a:xfrm>
          <a:ln w="28575">
            <a:solidFill>
              <a:schemeClr val="accent2"/>
            </a:solidFill>
          </a:ln>
        </p:spPr>
        <p:txBody>
          <a:bodyPr>
            <a:noAutofit/>
          </a:bodyPr>
          <a:lstStyle/>
          <a:p>
            <a:pPr marL="0" indent="0" algn="ctr">
              <a:lnSpc>
                <a:spcPct val="100000"/>
              </a:lnSpc>
              <a:spcBef>
                <a:spcPts val="0"/>
              </a:spcBef>
              <a:buNone/>
            </a:pPr>
            <a:r>
              <a:rPr lang="en-US" sz="1900" b="1" u="sng" dirty="0"/>
              <a:t>Student Role(s)</a:t>
            </a:r>
          </a:p>
          <a:p>
            <a:pPr marL="0" indent="0" algn="ctr">
              <a:lnSpc>
                <a:spcPct val="100000"/>
              </a:lnSpc>
              <a:spcBef>
                <a:spcPts val="0"/>
              </a:spcBef>
              <a:buNone/>
            </a:pPr>
            <a:endParaRPr lang="en-US" sz="1000" b="1" u="sng" dirty="0"/>
          </a:p>
          <a:p>
            <a:pPr>
              <a:lnSpc>
                <a:spcPct val="100000"/>
              </a:lnSpc>
              <a:spcBef>
                <a:spcPts val="0"/>
              </a:spcBef>
            </a:pPr>
            <a:r>
              <a:rPr lang="en-US" sz="1200" dirty="0"/>
              <a:t>Applying to the college.</a:t>
            </a:r>
          </a:p>
          <a:p>
            <a:pPr>
              <a:lnSpc>
                <a:spcPct val="100000"/>
              </a:lnSpc>
              <a:spcBef>
                <a:spcPts val="0"/>
              </a:spcBef>
            </a:pPr>
            <a:r>
              <a:rPr lang="en-US" sz="1200" dirty="0"/>
              <a:t>Submit all paperwork by the FCS deadline.</a:t>
            </a:r>
          </a:p>
          <a:p>
            <a:pPr>
              <a:lnSpc>
                <a:spcPct val="100000"/>
              </a:lnSpc>
              <a:spcBef>
                <a:spcPts val="0"/>
              </a:spcBef>
            </a:pPr>
            <a:r>
              <a:rPr lang="en-US" sz="1200" dirty="0"/>
              <a:t>Submitting all required documents to complete college application file for admission.</a:t>
            </a:r>
          </a:p>
          <a:p>
            <a:pPr>
              <a:lnSpc>
                <a:spcPct val="100000"/>
              </a:lnSpc>
              <a:spcBef>
                <a:spcPts val="0"/>
              </a:spcBef>
            </a:pPr>
            <a:r>
              <a:rPr lang="en-US" sz="1200" dirty="0"/>
              <a:t>Communicating acceptance/denial to your assigned counselor.</a:t>
            </a:r>
          </a:p>
          <a:p>
            <a:pPr>
              <a:lnSpc>
                <a:spcPct val="100000"/>
              </a:lnSpc>
              <a:spcBef>
                <a:spcPts val="0"/>
              </a:spcBef>
            </a:pPr>
            <a:r>
              <a:rPr lang="en-US" sz="1200" dirty="0"/>
              <a:t>Set up meeting with assigned counselor to determine remaining courses for graduation and to complete the Advisement Form. </a:t>
            </a:r>
          </a:p>
          <a:p>
            <a:pPr>
              <a:lnSpc>
                <a:spcPct val="100000"/>
              </a:lnSpc>
              <a:spcBef>
                <a:spcPts val="0"/>
              </a:spcBef>
            </a:pPr>
            <a:r>
              <a:rPr lang="en-US" sz="1200" dirty="0"/>
              <a:t>Attend college orientation.  </a:t>
            </a:r>
          </a:p>
          <a:p>
            <a:pPr>
              <a:lnSpc>
                <a:spcPct val="100000"/>
              </a:lnSpc>
              <a:spcBef>
                <a:spcPts val="0"/>
              </a:spcBef>
            </a:pPr>
            <a:r>
              <a:rPr lang="en-US" sz="1200" dirty="0"/>
              <a:t>Set up and check college email account daily.  </a:t>
            </a:r>
          </a:p>
          <a:p>
            <a:pPr>
              <a:lnSpc>
                <a:spcPct val="100000"/>
              </a:lnSpc>
              <a:spcBef>
                <a:spcPts val="0"/>
              </a:spcBef>
            </a:pPr>
            <a:r>
              <a:rPr lang="en-US" sz="1200" dirty="0"/>
              <a:t>Register for college courses agreed upon with your counselor &amp; listed on your Advisement Form.</a:t>
            </a:r>
          </a:p>
          <a:p>
            <a:pPr>
              <a:lnSpc>
                <a:spcPct val="100000"/>
              </a:lnSpc>
              <a:spcBef>
                <a:spcPts val="0"/>
              </a:spcBef>
            </a:pPr>
            <a:r>
              <a:rPr lang="en-US" sz="1200" dirty="0"/>
              <a:t>Complete dual enrollment funding application on </a:t>
            </a:r>
            <a:r>
              <a:rPr lang="en-US" sz="1200" dirty="0">
                <a:hlinkClick r:id="rId2"/>
              </a:rPr>
              <a:t>www.GAFutures.org</a:t>
            </a:r>
            <a:endParaRPr lang="en-US" sz="1200" dirty="0"/>
          </a:p>
          <a:p>
            <a:pPr>
              <a:lnSpc>
                <a:spcPct val="100000"/>
              </a:lnSpc>
              <a:spcBef>
                <a:spcPts val="0"/>
              </a:spcBef>
            </a:pPr>
            <a:r>
              <a:rPr lang="en-US" sz="1200" dirty="0"/>
              <a:t>Work with the college to secure FERPA waivers or services for students with disabilities if applicable. </a:t>
            </a:r>
          </a:p>
          <a:p>
            <a:pPr>
              <a:lnSpc>
                <a:spcPct val="100000"/>
              </a:lnSpc>
              <a:spcBef>
                <a:spcPts val="0"/>
              </a:spcBef>
            </a:pPr>
            <a:r>
              <a:rPr lang="en-US" sz="1200" dirty="0"/>
              <a:t>Provide your assigned counselor with a copy of your schedule before August 2</a:t>
            </a:r>
            <a:r>
              <a:rPr lang="en-US" sz="1200" baseline="30000" dirty="0"/>
              <a:t>nd</a:t>
            </a:r>
            <a:r>
              <a:rPr lang="en-US" sz="1200" dirty="0"/>
              <a:t> to finalize your high school schedule with correct courses.</a:t>
            </a:r>
          </a:p>
          <a:p>
            <a:pPr lvl="1">
              <a:lnSpc>
                <a:spcPct val="100000"/>
              </a:lnSpc>
              <a:spcBef>
                <a:spcPts val="0"/>
              </a:spcBef>
            </a:pPr>
            <a:r>
              <a:rPr lang="en-US" sz="1200" i="1" dirty="0"/>
              <a:t>Note-</a:t>
            </a:r>
            <a:r>
              <a:rPr lang="en-US" sz="1200" dirty="0"/>
              <a:t> students that do not meet this deadline will be rescheduled for local high school courses.</a:t>
            </a:r>
          </a:p>
          <a:p>
            <a:pPr>
              <a:lnSpc>
                <a:spcPct val="100000"/>
              </a:lnSpc>
              <a:spcBef>
                <a:spcPts val="0"/>
              </a:spcBef>
            </a:pPr>
            <a:r>
              <a:rPr lang="en-US" sz="1200" dirty="0"/>
              <a:t>Follow the college class schedule for attendance, testing, etc.</a:t>
            </a:r>
          </a:p>
          <a:p>
            <a:pPr>
              <a:lnSpc>
                <a:spcPct val="100000"/>
              </a:lnSpc>
              <a:spcBef>
                <a:spcPts val="0"/>
              </a:spcBef>
            </a:pPr>
            <a:r>
              <a:rPr lang="en-US" sz="1200" dirty="0"/>
              <a:t>Follow any additional directions from the college.</a:t>
            </a:r>
          </a:p>
          <a:p>
            <a:pPr>
              <a:lnSpc>
                <a:spcPct val="100000"/>
              </a:lnSpc>
              <a:spcBef>
                <a:spcPts val="0"/>
              </a:spcBef>
            </a:pPr>
            <a:endParaRPr lang="en-US" sz="1000" dirty="0"/>
          </a:p>
        </p:txBody>
      </p:sp>
      <p:sp>
        <p:nvSpPr>
          <p:cNvPr id="5" name="Content Placeholder 2">
            <a:extLst>
              <a:ext uri="{FF2B5EF4-FFF2-40B4-BE49-F238E27FC236}">
                <a16:creationId xmlns:a16="http://schemas.microsoft.com/office/drawing/2014/main" id="{B5D29E16-48D4-9663-5009-D5F95E175F7F}"/>
              </a:ext>
            </a:extLst>
          </p:cNvPr>
          <p:cNvSpPr txBox="1">
            <a:spLocks/>
          </p:cNvSpPr>
          <p:nvPr/>
        </p:nvSpPr>
        <p:spPr>
          <a:xfrm>
            <a:off x="6319733" y="1673549"/>
            <a:ext cx="5033593" cy="4366489"/>
          </a:xfrm>
          <a:prstGeom prst="rect">
            <a:avLst/>
          </a:prstGeom>
          <a:ln w="28575">
            <a:solidFill>
              <a:schemeClr val="accent2"/>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u="sng" dirty="0"/>
              <a:t>Counselor Role(s)</a:t>
            </a:r>
          </a:p>
          <a:p>
            <a:pPr>
              <a:lnSpc>
                <a:spcPct val="100000"/>
              </a:lnSpc>
              <a:spcBef>
                <a:spcPts val="0"/>
              </a:spcBef>
            </a:pPr>
            <a:r>
              <a:rPr lang="en-US" sz="1200" dirty="0"/>
              <a:t>Communicate dual enrollment opportunities to students and parents in multiple methods.</a:t>
            </a:r>
          </a:p>
          <a:p>
            <a:pPr marL="0" indent="0">
              <a:lnSpc>
                <a:spcPct val="100000"/>
              </a:lnSpc>
              <a:spcBef>
                <a:spcPts val="0"/>
              </a:spcBef>
              <a:buNone/>
            </a:pPr>
            <a:endParaRPr lang="en-US" sz="1200" dirty="0"/>
          </a:p>
          <a:p>
            <a:pPr>
              <a:lnSpc>
                <a:spcPct val="100000"/>
              </a:lnSpc>
              <a:spcBef>
                <a:spcPts val="0"/>
              </a:spcBef>
            </a:pPr>
            <a:r>
              <a:rPr lang="en-US" sz="1200" dirty="0"/>
              <a:t>Provide academic advisement to the student and answer parent questions as needed throughout the process.</a:t>
            </a:r>
          </a:p>
          <a:p>
            <a:pPr marL="0" indent="0">
              <a:lnSpc>
                <a:spcPct val="100000"/>
              </a:lnSpc>
              <a:spcBef>
                <a:spcPts val="0"/>
              </a:spcBef>
              <a:buNone/>
            </a:pPr>
            <a:endParaRPr lang="en-US" sz="1200" dirty="0"/>
          </a:p>
          <a:p>
            <a:pPr>
              <a:lnSpc>
                <a:spcPct val="100000"/>
              </a:lnSpc>
              <a:spcBef>
                <a:spcPts val="0"/>
              </a:spcBef>
            </a:pPr>
            <a:r>
              <a:rPr lang="en-US" sz="1200" dirty="0"/>
              <a:t>Sign Advisement Form, FCS Dual Enrollment Contract, and complete Dual Enrollment Funding Application (counselor portion) after the student submits the application on </a:t>
            </a:r>
            <a:r>
              <a:rPr lang="en-US" sz="1200" dirty="0">
                <a:hlinkClick r:id="rId2"/>
              </a:rPr>
              <a:t>www.GAFutures.org</a:t>
            </a:r>
            <a:endParaRPr lang="en-US" sz="1200" dirty="0"/>
          </a:p>
          <a:p>
            <a:pPr marL="0" indent="0">
              <a:lnSpc>
                <a:spcPct val="100000"/>
              </a:lnSpc>
              <a:spcBef>
                <a:spcPts val="0"/>
              </a:spcBef>
              <a:buNone/>
            </a:pPr>
            <a:endParaRPr lang="en-US" sz="1200" dirty="0"/>
          </a:p>
          <a:p>
            <a:pPr>
              <a:lnSpc>
                <a:spcPct val="100000"/>
              </a:lnSpc>
              <a:spcBef>
                <a:spcPts val="0"/>
              </a:spcBef>
            </a:pPr>
            <a:r>
              <a:rPr lang="en-US" sz="1200" dirty="0"/>
              <a:t>Ensure the student high school schedule is finalized by August 2</a:t>
            </a:r>
            <a:r>
              <a:rPr lang="en-US" sz="1200" baseline="30000" dirty="0"/>
              <a:t>nd</a:t>
            </a:r>
            <a:r>
              <a:rPr lang="en-US" sz="1200" dirty="0"/>
              <a:t> </a:t>
            </a:r>
            <a:r>
              <a:rPr lang="en-US" sz="1200" baseline="30000" dirty="0"/>
              <a:t> </a:t>
            </a:r>
            <a:r>
              <a:rPr lang="en-US" sz="1200" dirty="0"/>
              <a:t>to include accurate college courses the student is registered for and local high school courses.</a:t>
            </a:r>
          </a:p>
          <a:p>
            <a:pPr marL="0" indent="0">
              <a:buNone/>
            </a:pPr>
            <a:endParaRPr lang="en-US" dirty="0"/>
          </a:p>
        </p:txBody>
      </p:sp>
    </p:spTree>
    <p:extLst>
      <p:ext uri="{BB962C8B-B14F-4D97-AF65-F5344CB8AC3E}">
        <p14:creationId xmlns:p14="http://schemas.microsoft.com/office/powerpoint/2010/main" val="367861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570450" y="926239"/>
            <a:ext cx="10951634" cy="678104"/>
          </a:xfrm>
        </p:spPr>
        <p:txBody>
          <a:bodyPr>
            <a:noAutofit/>
          </a:bodyPr>
          <a:lstStyle/>
          <a:p>
            <a:pPr algn="ctr"/>
            <a:r>
              <a:rPr lang="en-US" dirty="0"/>
              <a:t>Items that </a:t>
            </a:r>
            <a:r>
              <a:rPr lang="en-US" dirty="0" err="1"/>
              <a:t>Mhs</a:t>
            </a:r>
            <a:r>
              <a:rPr lang="en-US" dirty="0"/>
              <a:t> counselors </a:t>
            </a:r>
            <a:r>
              <a:rPr lang="en-US" dirty="0">
                <a:solidFill>
                  <a:srgbClr val="FF0000"/>
                </a:solidFill>
              </a:rPr>
              <a:t>do not manage</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fontScale="70000" lnSpcReduction="20000"/>
          </a:bodyPr>
          <a:lstStyle/>
          <a:p>
            <a:r>
              <a:rPr lang="en-US" dirty="0"/>
              <a:t>College Schedule and Course Availability</a:t>
            </a:r>
          </a:p>
          <a:p>
            <a:pPr lvl="1"/>
            <a:r>
              <a:rPr lang="en-US" dirty="0"/>
              <a:t>It is your responsibility to ensure you are at your college exams on the date and time outlined in your syllabus. Courses taken online may still require a face-to-face exam, so please mark your calendars and plan accordingly. </a:t>
            </a:r>
          </a:p>
          <a:p>
            <a:pPr lvl="1"/>
            <a:r>
              <a:rPr lang="en-US" dirty="0"/>
              <a:t>College breaks/holidays are different than those outlined by FCS.</a:t>
            </a:r>
          </a:p>
          <a:p>
            <a:pPr lvl="1"/>
            <a:r>
              <a:rPr lang="en-US" dirty="0"/>
              <a:t>College classes are not always offered at times that align with MHS’ schedule. Additionally</a:t>
            </a:r>
            <a:r>
              <a:rPr lang="en-US" b="1" dirty="0"/>
              <a:t>, popular course times fill up quickly</a:t>
            </a:r>
            <a:r>
              <a:rPr lang="en-US" dirty="0"/>
              <a:t>. </a:t>
            </a:r>
          </a:p>
          <a:p>
            <a:r>
              <a:rPr lang="en-US" dirty="0"/>
              <a:t>Acceptance Process </a:t>
            </a:r>
          </a:p>
          <a:p>
            <a:pPr lvl="1"/>
            <a:r>
              <a:rPr lang="en-US" dirty="0"/>
              <a:t>Students should contact the DE Office at the college. </a:t>
            </a:r>
          </a:p>
          <a:p>
            <a:r>
              <a:rPr lang="en-US" dirty="0"/>
              <a:t>Troubleshooting Holds on Admissions or Registration</a:t>
            </a:r>
          </a:p>
          <a:p>
            <a:pPr lvl="1"/>
            <a:r>
              <a:rPr lang="en-US" dirty="0"/>
              <a:t>Students should the contact the DE Office at the college to clear holds and/or troubleshoot any registration questions. </a:t>
            </a:r>
          </a:p>
          <a:p>
            <a:r>
              <a:rPr lang="en-US" dirty="0"/>
              <a:t>Communicating between you and the college about individualized situations (</a:t>
            </a:r>
            <a:r>
              <a:rPr lang="en-US" i="1" dirty="0"/>
              <a:t>example</a:t>
            </a:r>
            <a:r>
              <a:rPr lang="en-US" dirty="0"/>
              <a:t>: an absence, textbooks, a missed quiz, etc.)</a:t>
            </a:r>
          </a:p>
          <a:p>
            <a:pPr marL="0" indent="0">
              <a:buNone/>
            </a:pPr>
            <a:endParaRPr lang="en-US" dirty="0"/>
          </a:p>
          <a:p>
            <a:pPr marL="0" indent="0" algn="ctr">
              <a:buNone/>
            </a:pPr>
            <a:r>
              <a:rPr lang="en-US" sz="2600" b="1" dirty="0"/>
              <a:t>Your Counselor is here to advise and support your Dual Enrollment participation process, but it is important to remember that </a:t>
            </a:r>
            <a:r>
              <a:rPr lang="en-US" sz="2600" b="1" u="sng" dirty="0"/>
              <a:t>you will be an independent college student while you are still in high school and must meet the same expectations of an undergraduate student.</a:t>
            </a:r>
            <a:r>
              <a:rPr lang="en-US" sz="2600" b="1" dirty="0"/>
              <a:t>  </a:t>
            </a:r>
          </a:p>
          <a:p>
            <a:endParaRPr lang="en-US" dirty="0"/>
          </a:p>
        </p:txBody>
      </p:sp>
    </p:spTree>
    <p:extLst>
      <p:ext uri="{BB962C8B-B14F-4D97-AF65-F5344CB8AC3E}">
        <p14:creationId xmlns:p14="http://schemas.microsoft.com/office/powerpoint/2010/main" val="234852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Critically important</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4" y="1600200"/>
            <a:ext cx="10691265" cy="4458768"/>
          </a:xfrm>
        </p:spPr>
        <p:txBody>
          <a:bodyPr>
            <a:noAutofit/>
          </a:bodyPr>
          <a:lstStyle/>
          <a:p>
            <a:r>
              <a:rPr lang="en-US" sz="1100" b="1" u="sng" dirty="0"/>
              <a:t>ALWAYS</a:t>
            </a:r>
            <a:r>
              <a:rPr lang="en-US" sz="1100" dirty="0"/>
              <a:t> check your COLLEGE EMAIL ACCOUNT</a:t>
            </a:r>
          </a:p>
          <a:p>
            <a:pPr lvl="1"/>
            <a:r>
              <a:rPr lang="en-US" sz="1100" dirty="0"/>
              <a:t>Once accepted, communication between the college and DE student is primarily done via email. We HIGHLY recommend that you forward your college email to one that you check REGULARLY. </a:t>
            </a:r>
          </a:p>
          <a:p>
            <a:r>
              <a:rPr lang="en-US" sz="1100" dirty="0"/>
              <a:t>Check personal email account regularly</a:t>
            </a:r>
          </a:p>
          <a:p>
            <a:pPr lvl="1"/>
            <a:r>
              <a:rPr lang="en-US" sz="1100" dirty="0"/>
              <a:t>Communication between the MHS DE Coordinator is primary done via email.</a:t>
            </a:r>
          </a:p>
          <a:p>
            <a:r>
              <a:rPr lang="en-US" sz="1100" dirty="0"/>
              <a:t>STUDENTS should complete the application process themselves.</a:t>
            </a:r>
          </a:p>
          <a:p>
            <a:r>
              <a:rPr lang="en-US" sz="1100" dirty="0"/>
              <a:t>Communicate directly with the college with questions about DE application, registration, classes, grades, textbooks, etc. </a:t>
            </a:r>
          </a:p>
          <a:p>
            <a:r>
              <a:rPr lang="en-US" sz="1100" dirty="0"/>
              <a:t>CLEAR your account HOLDS!</a:t>
            </a:r>
          </a:p>
          <a:p>
            <a:r>
              <a:rPr lang="en-US" sz="1100" dirty="0"/>
              <a:t>Communicate any/all college schedule changes to your counselor. The counselor must be updated with all changes, every time! </a:t>
            </a:r>
          </a:p>
          <a:p>
            <a:r>
              <a:rPr lang="en-US" sz="1100" b="1" dirty="0">
                <a:solidFill>
                  <a:srgbClr val="FF0000"/>
                </a:solidFill>
              </a:rPr>
              <a:t>Dropping a course</a:t>
            </a:r>
            <a:r>
              <a:rPr lang="en-US" sz="1100" dirty="0"/>
              <a:t>:  </a:t>
            </a:r>
            <a:r>
              <a:rPr lang="en-US" sz="1100" b="1" dirty="0"/>
              <a:t>Please gain MHS counselor approval prior to dropping.</a:t>
            </a:r>
          </a:p>
          <a:p>
            <a:pPr lvl="1"/>
            <a:r>
              <a:rPr lang="en-US" sz="1100" dirty="0"/>
              <a:t>If college issues you a W for the course, so will MHS on your transcript.</a:t>
            </a:r>
          </a:p>
          <a:p>
            <a:r>
              <a:rPr lang="en-US" sz="1100" dirty="0"/>
              <a:t>Be sure all forms are completed correctly and completely.</a:t>
            </a:r>
          </a:p>
          <a:p>
            <a:r>
              <a:rPr lang="en-US" sz="1100" b="1" u="sng" dirty="0"/>
              <a:t>Pay attention to and meet all deadlines for both the college, high school, and Fulton County - they are final. </a:t>
            </a:r>
            <a:r>
              <a:rPr lang="en-US" sz="1100" b="1" u="sng" dirty="0">
                <a:solidFill>
                  <a:srgbClr val="FF0000"/>
                </a:solidFill>
              </a:rPr>
              <a:t>Try to work ahead of deadlines if possible!</a:t>
            </a:r>
          </a:p>
          <a:p>
            <a:r>
              <a:rPr lang="en-US" sz="1100" b="1" dirty="0">
                <a:solidFill>
                  <a:schemeClr val="accent6">
                    <a:lumMod val="75000"/>
                  </a:schemeClr>
                </a:solidFill>
              </a:rPr>
              <a:t>Set a GOAL to be registered for your college courses and share your schedule with your counselor before we’re out for summer break! </a:t>
            </a:r>
          </a:p>
        </p:txBody>
      </p:sp>
    </p:spTree>
    <p:extLst>
      <p:ext uri="{BB962C8B-B14F-4D97-AF65-F5344CB8AC3E}">
        <p14:creationId xmlns:p14="http://schemas.microsoft.com/office/powerpoint/2010/main" val="23836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Tips for selecting courses</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a:bodyPr>
          <a:lstStyle/>
          <a:p>
            <a:r>
              <a:rPr lang="en-US" dirty="0"/>
              <a:t>College Prerequisites listed in the </a:t>
            </a:r>
            <a:r>
              <a:rPr lang="en-US" dirty="0">
                <a:hlinkClick r:id="rId2"/>
              </a:rPr>
              <a:t>Dual Enrollment Course Directory</a:t>
            </a:r>
            <a:r>
              <a:rPr lang="en-US" dirty="0"/>
              <a:t> should be consulted.</a:t>
            </a:r>
          </a:p>
          <a:p>
            <a:pPr lvl="1"/>
            <a:r>
              <a:rPr lang="en-US" b="1" u="sng" dirty="0"/>
              <a:t>NOTE</a:t>
            </a:r>
            <a:r>
              <a:rPr lang="en-US" dirty="0"/>
              <a:t>: Courses listed in the DE Course Directory are approved for state funding. Students will still need to refer to the college’s schedule of courses to determine if the course is offered at the GSU Alpharetta Campus or the GTC Alpharetta Campus.</a:t>
            </a:r>
          </a:p>
          <a:p>
            <a:r>
              <a:rPr lang="en-US" dirty="0">
                <a:hlinkClick r:id="rId3"/>
              </a:rPr>
              <a:t>GATRACS</a:t>
            </a:r>
            <a:r>
              <a:rPr lang="en-US" dirty="0"/>
              <a:t> helps students identify courses that will transfer in Georgia. </a:t>
            </a:r>
          </a:p>
          <a:p>
            <a:r>
              <a:rPr lang="en-US" dirty="0"/>
              <a:t>Students planning to attend a USG institution following high school graduation should consult the </a:t>
            </a:r>
            <a:r>
              <a:rPr lang="en-US" dirty="0">
                <a:hlinkClick r:id="rId4"/>
              </a:rPr>
              <a:t>USG’s Staying on Course </a:t>
            </a:r>
            <a:r>
              <a:rPr lang="en-US" dirty="0"/>
              <a:t>document to ensure the USG’s Required High School Curriculum (RHSC) is completed. </a:t>
            </a:r>
          </a:p>
          <a:p>
            <a:r>
              <a:rPr lang="en-US" dirty="0"/>
              <a:t>Students starting at a TCSG institution with plans to transfer to a USG institution should consult the </a:t>
            </a:r>
            <a:r>
              <a:rPr lang="en-US" dirty="0">
                <a:hlinkClick r:id="rId5"/>
              </a:rPr>
              <a:t>TCSG-USG General Education Transfer Chart</a:t>
            </a:r>
            <a:r>
              <a:rPr lang="en-US" dirty="0"/>
              <a:t>.</a:t>
            </a:r>
          </a:p>
          <a:p>
            <a:pPr marL="0" indent="0">
              <a:buNone/>
            </a:pPr>
            <a:endParaRPr lang="en-US" dirty="0"/>
          </a:p>
        </p:txBody>
      </p:sp>
    </p:spTree>
    <p:extLst>
      <p:ext uri="{BB962C8B-B14F-4D97-AF65-F5344CB8AC3E}">
        <p14:creationId xmlns:p14="http://schemas.microsoft.com/office/powerpoint/2010/main" val="3222699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61F2-A0FD-8293-87F9-4A532B8746A4}"/>
              </a:ext>
            </a:extLst>
          </p:cNvPr>
          <p:cNvSpPr>
            <a:spLocks noGrp="1"/>
          </p:cNvSpPr>
          <p:nvPr>
            <p:ph type="title"/>
          </p:nvPr>
        </p:nvSpPr>
        <p:spPr>
          <a:xfrm>
            <a:off x="779966" y="2002631"/>
            <a:ext cx="10632067" cy="2852737"/>
          </a:xfrm>
        </p:spPr>
        <p:txBody>
          <a:bodyPr/>
          <a:lstStyle/>
          <a:p>
            <a:pPr algn="ctr"/>
            <a:r>
              <a:rPr lang="en-US" dirty="0"/>
              <a:t>What courses can students take to meet graduation requirements?</a:t>
            </a:r>
          </a:p>
        </p:txBody>
      </p:sp>
    </p:spTree>
    <p:extLst>
      <p:ext uri="{BB962C8B-B14F-4D97-AF65-F5344CB8AC3E}">
        <p14:creationId xmlns:p14="http://schemas.microsoft.com/office/powerpoint/2010/main" val="44649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ELA</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fontScale="92500" lnSpcReduction="10000"/>
          </a:bodyPr>
          <a:lstStyle/>
          <a:p>
            <a:pPr marL="514350" indent="-457200"/>
            <a:r>
              <a:rPr lang="en-US" dirty="0"/>
              <a:t>9</a:t>
            </a:r>
            <a:r>
              <a:rPr lang="en-US" baseline="30000" dirty="0"/>
              <a:t>th</a:t>
            </a:r>
            <a:r>
              <a:rPr lang="en-US" dirty="0"/>
              <a:t> Grade Literature </a:t>
            </a:r>
            <a:r>
              <a:rPr lang="en-US" u="sng" dirty="0"/>
              <a:t>cannot</a:t>
            </a:r>
            <a:r>
              <a:rPr lang="en-US" dirty="0"/>
              <a:t> be replaced by a college course and must be taken as a high school course.</a:t>
            </a:r>
          </a:p>
          <a:p>
            <a:pPr marL="514350" indent="-457200"/>
            <a:r>
              <a:rPr lang="en-US" dirty="0"/>
              <a:t>American Literature can be substituted with College American Lit, but it will be out of sequence:</a:t>
            </a:r>
          </a:p>
          <a:p>
            <a:pPr marL="914400" lvl="1" indent="-457200"/>
            <a:r>
              <a:rPr lang="en-US" b="1" i="1" dirty="0"/>
              <a:t>Why?</a:t>
            </a:r>
            <a:r>
              <a:rPr lang="en-US" dirty="0"/>
              <a:t> Because of College Prerequisites. ENGL 1101, ENGL 1102, </a:t>
            </a:r>
            <a:r>
              <a:rPr lang="en-US" i="1" dirty="0"/>
              <a:t>then</a:t>
            </a:r>
            <a:r>
              <a:rPr lang="en-US" dirty="0"/>
              <a:t> American Lit</a:t>
            </a:r>
          </a:p>
          <a:p>
            <a:pPr marL="914400" lvl="1" indent="-457200"/>
            <a:r>
              <a:rPr lang="en-US" b="1" dirty="0">
                <a:solidFill>
                  <a:srgbClr val="FF0000"/>
                </a:solidFill>
              </a:rPr>
              <a:t>Students taking College American Lit are still </a:t>
            </a:r>
            <a:r>
              <a:rPr lang="en-US" b="1" u="sng" dirty="0">
                <a:solidFill>
                  <a:srgbClr val="FF0000"/>
                </a:solidFill>
              </a:rPr>
              <a:t>required</a:t>
            </a:r>
            <a:r>
              <a:rPr lang="en-US" b="1" dirty="0">
                <a:solidFill>
                  <a:srgbClr val="FF0000"/>
                </a:solidFill>
              </a:rPr>
              <a:t> to take the 11</a:t>
            </a:r>
            <a:r>
              <a:rPr lang="en-US" b="1" baseline="30000" dirty="0">
                <a:solidFill>
                  <a:srgbClr val="FF0000"/>
                </a:solidFill>
              </a:rPr>
              <a:t>th</a:t>
            </a:r>
            <a:r>
              <a:rPr lang="en-US" b="1" dirty="0">
                <a:solidFill>
                  <a:srgbClr val="FF0000"/>
                </a:solidFill>
              </a:rPr>
              <a:t> American Lit EOC.</a:t>
            </a:r>
          </a:p>
          <a:p>
            <a:r>
              <a:rPr lang="en-US" dirty="0"/>
              <a:t>Students taking the AP Lang exam must send their AP scores to the college to waive ENGL 1101:</a:t>
            </a:r>
          </a:p>
          <a:p>
            <a:pPr lvl="1"/>
            <a:r>
              <a:rPr lang="en-US" dirty="0"/>
              <a:t>Check with colleges on what type of score will earn credit.</a:t>
            </a:r>
          </a:p>
          <a:p>
            <a:pPr lvl="1"/>
            <a:r>
              <a:rPr lang="en-US" dirty="0"/>
              <a:t>AP scores can be sent to the college during the AP exam (this will automatically send your scores to the DE college without you seeing them first)</a:t>
            </a:r>
          </a:p>
          <a:p>
            <a:pPr lvl="1"/>
            <a:r>
              <a:rPr lang="en-US" b="1" u="sng" dirty="0"/>
              <a:t>This is a race against time</a:t>
            </a:r>
            <a:r>
              <a:rPr lang="en-US" b="1" dirty="0"/>
              <a:t>:</a:t>
            </a:r>
            <a:r>
              <a:rPr lang="en-US" dirty="0"/>
              <a:t> ENGL 1102 courses may fill up before the college processes your ENGL 1101 waiver.</a:t>
            </a:r>
          </a:p>
          <a:p>
            <a:endParaRPr lang="en-US" dirty="0"/>
          </a:p>
        </p:txBody>
      </p:sp>
    </p:spTree>
    <p:extLst>
      <p:ext uri="{BB962C8B-B14F-4D97-AF65-F5344CB8AC3E}">
        <p14:creationId xmlns:p14="http://schemas.microsoft.com/office/powerpoint/2010/main" val="100811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Math</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lstStyle/>
          <a:p>
            <a:r>
              <a:rPr lang="en-US" dirty="0"/>
              <a:t>Most restrictive subject area.</a:t>
            </a:r>
          </a:p>
          <a:p>
            <a:r>
              <a:rPr lang="en-US" b="1" dirty="0"/>
              <a:t>Students must take Algebra 1 C&amp;C, Geometry C&amp;C, </a:t>
            </a:r>
            <a:r>
              <a:rPr lang="en-US" b="1"/>
              <a:t>and Advanced Algebra C&amp;</a:t>
            </a:r>
            <a:r>
              <a:rPr lang="en-US" b="1" dirty="0"/>
              <a:t>C</a:t>
            </a:r>
            <a:r>
              <a:rPr lang="en-US" b="1"/>
              <a:t> </a:t>
            </a:r>
            <a:r>
              <a:rPr lang="en-US" b="1" dirty="0"/>
              <a:t>BEFORE they can take college level math courses.</a:t>
            </a:r>
          </a:p>
          <a:p>
            <a:r>
              <a:rPr lang="en-US" u="sng" dirty="0"/>
              <a:t>College Algebra is NOT Advanced Algebra C&amp;C</a:t>
            </a:r>
            <a:r>
              <a:rPr lang="en-US" dirty="0"/>
              <a:t>.  College Algebra can count as a 4</a:t>
            </a:r>
            <a:r>
              <a:rPr lang="en-US" baseline="30000" dirty="0"/>
              <a:t>th</a:t>
            </a:r>
            <a:r>
              <a:rPr lang="en-US" dirty="0"/>
              <a:t> math (like Pre-Calc, AMDM, etc.)</a:t>
            </a:r>
          </a:p>
          <a:p>
            <a:r>
              <a:rPr lang="en-US" dirty="0"/>
              <a:t>Students should ensure the math course or courses are appropriate for projected post-secondary major and qualifying for admissions to targeted colleges and universities.  </a:t>
            </a:r>
          </a:p>
          <a:p>
            <a:r>
              <a:rPr lang="en-US" dirty="0"/>
              <a:t>Students can take math placements tests at the college to enter higher level math courses. </a:t>
            </a:r>
          </a:p>
          <a:p>
            <a:endParaRPr lang="en-US" dirty="0"/>
          </a:p>
        </p:txBody>
      </p:sp>
    </p:spTree>
    <p:extLst>
      <p:ext uri="{BB962C8B-B14F-4D97-AF65-F5344CB8AC3E}">
        <p14:creationId xmlns:p14="http://schemas.microsoft.com/office/powerpoint/2010/main" val="256923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science</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lstStyle/>
          <a:p>
            <a:r>
              <a:rPr lang="en-US" dirty="0"/>
              <a:t>All Science graduation requirements can be taken through DE.</a:t>
            </a:r>
          </a:p>
          <a:p>
            <a:r>
              <a:rPr lang="en-US" dirty="0"/>
              <a:t>Courses cannot be duplicated unless there is a different course number in the DE Course Catalog (must have an alternate option, </a:t>
            </a:r>
            <a:r>
              <a:rPr lang="en-US" i="1" dirty="0"/>
              <a:t>i.e. </a:t>
            </a:r>
            <a:r>
              <a:rPr lang="en-US" dirty="0"/>
              <a:t>a HS course # with a letter in it)</a:t>
            </a:r>
          </a:p>
          <a:p>
            <a:pPr lvl="1"/>
            <a:r>
              <a:rPr lang="en-US" dirty="0"/>
              <a:t>Cannot take HS Biology in 9</a:t>
            </a:r>
            <a:r>
              <a:rPr lang="en-US" baseline="30000" dirty="0"/>
              <a:t>th</a:t>
            </a:r>
            <a:r>
              <a:rPr lang="en-US" dirty="0"/>
              <a:t> grade and then College Biology later on if the course number is not different.</a:t>
            </a:r>
          </a:p>
          <a:p>
            <a:r>
              <a:rPr lang="en-US" dirty="0"/>
              <a:t>Students must take science courses that align with FCS graduation requirements (Biology, Physical Science/Physics, and approved 3</a:t>
            </a:r>
            <a:r>
              <a:rPr lang="en-US" baseline="30000" dirty="0"/>
              <a:t>rd</a:t>
            </a:r>
            <a:r>
              <a:rPr lang="en-US" dirty="0"/>
              <a:t> and 4</a:t>
            </a:r>
            <a:r>
              <a:rPr lang="en-US" baseline="30000" dirty="0"/>
              <a:t>th</a:t>
            </a:r>
            <a:r>
              <a:rPr lang="en-US" dirty="0"/>
              <a:t> Science Courses).</a:t>
            </a:r>
          </a:p>
          <a:p>
            <a:pPr lvl="2"/>
            <a:r>
              <a:rPr lang="en-US" b="1" dirty="0">
                <a:solidFill>
                  <a:srgbClr val="FF0000"/>
                </a:solidFill>
              </a:rPr>
              <a:t>Students taking College Biology are still </a:t>
            </a:r>
            <a:r>
              <a:rPr lang="en-US" b="1" u="sng" dirty="0">
                <a:solidFill>
                  <a:srgbClr val="FF0000"/>
                </a:solidFill>
              </a:rPr>
              <a:t>required</a:t>
            </a:r>
            <a:r>
              <a:rPr lang="en-US" b="1" dirty="0">
                <a:solidFill>
                  <a:srgbClr val="FF0000"/>
                </a:solidFill>
              </a:rPr>
              <a:t> to take the Biology EOC if they never took it in 9</a:t>
            </a:r>
            <a:r>
              <a:rPr lang="en-US" b="1" baseline="30000" dirty="0">
                <a:solidFill>
                  <a:srgbClr val="FF0000"/>
                </a:solidFill>
              </a:rPr>
              <a:t>th</a:t>
            </a:r>
            <a:r>
              <a:rPr lang="en-US" b="1" dirty="0">
                <a:solidFill>
                  <a:srgbClr val="FF0000"/>
                </a:solidFill>
              </a:rPr>
              <a:t> grade.</a:t>
            </a:r>
            <a:endParaRPr lang="en-US" dirty="0"/>
          </a:p>
          <a:p>
            <a:endParaRPr lang="en-US" dirty="0"/>
          </a:p>
        </p:txBody>
      </p:sp>
    </p:spTree>
    <p:extLst>
      <p:ext uri="{BB962C8B-B14F-4D97-AF65-F5344CB8AC3E}">
        <p14:creationId xmlns:p14="http://schemas.microsoft.com/office/powerpoint/2010/main" val="257683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Social studies</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fontScale="92500" lnSpcReduction="10000"/>
          </a:bodyPr>
          <a:lstStyle/>
          <a:p>
            <a:r>
              <a:rPr lang="en-US" dirty="0"/>
              <a:t>All SS graduation requirements can be taken through DE:</a:t>
            </a:r>
          </a:p>
          <a:p>
            <a:pPr lvl="1"/>
            <a:r>
              <a:rPr lang="en-US" dirty="0"/>
              <a:t>World History</a:t>
            </a:r>
          </a:p>
          <a:p>
            <a:pPr lvl="1"/>
            <a:r>
              <a:rPr lang="en-US" dirty="0"/>
              <a:t>US History</a:t>
            </a:r>
          </a:p>
          <a:p>
            <a:pPr lvl="1"/>
            <a:r>
              <a:rPr lang="en-US" dirty="0"/>
              <a:t>American Government</a:t>
            </a:r>
          </a:p>
          <a:p>
            <a:pPr lvl="1"/>
            <a:r>
              <a:rPr lang="en-US" dirty="0"/>
              <a:t>Economics</a:t>
            </a:r>
          </a:p>
          <a:p>
            <a:r>
              <a:rPr lang="en-US" dirty="0"/>
              <a:t>Courses cannot be duplicated unless there is a different course number listed in the Dual Enrollment Course Directory.</a:t>
            </a:r>
          </a:p>
          <a:p>
            <a:r>
              <a:rPr lang="en-US" dirty="0"/>
              <a:t>Students take Social Studies courses that align with Fulton County Schools graduation requirements:</a:t>
            </a:r>
          </a:p>
          <a:p>
            <a:pPr lvl="1"/>
            <a:r>
              <a:rPr lang="en-US" dirty="0"/>
              <a:t>American Government, Economics, World History, US History.  </a:t>
            </a:r>
          </a:p>
          <a:p>
            <a:pPr lvl="1"/>
            <a:r>
              <a:rPr lang="en-US" dirty="0"/>
              <a:t>Other DE Social Studies courses can be taken but will only count as an elective.</a:t>
            </a:r>
          </a:p>
        </p:txBody>
      </p:sp>
    </p:spTree>
    <p:extLst>
      <p:ext uri="{BB962C8B-B14F-4D97-AF65-F5344CB8AC3E}">
        <p14:creationId xmlns:p14="http://schemas.microsoft.com/office/powerpoint/2010/main" val="416146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3B69-F04D-28F2-DCC7-7CE36633CCD7}"/>
              </a:ext>
            </a:extLst>
          </p:cNvPr>
          <p:cNvSpPr>
            <a:spLocks noGrp="1"/>
          </p:cNvSpPr>
          <p:nvPr>
            <p:ph type="title"/>
          </p:nvPr>
        </p:nvSpPr>
        <p:spPr/>
        <p:txBody>
          <a:bodyPr/>
          <a:lstStyle/>
          <a:p>
            <a:r>
              <a:rPr lang="en-US" dirty="0"/>
              <a:t>What is dual enrollment?</a:t>
            </a:r>
          </a:p>
        </p:txBody>
      </p:sp>
      <p:sp>
        <p:nvSpPr>
          <p:cNvPr id="3" name="Content Placeholder 2">
            <a:extLst>
              <a:ext uri="{FF2B5EF4-FFF2-40B4-BE49-F238E27FC236}">
                <a16:creationId xmlns:a16="http://schemas.microsoft.com/office/drawing/2014/main" id="{6F7483DD-BDD9-621C-BBF7-A3B8AE69DCC2}"/>
              </a:ext>
            </a:extLst>
          </p:cNvPr>
          <p:cNvSpPr>
            <a:spLocks noGrp="1"/>
          </p:cNvSpPr>
          <p:nvPr>
            <p:ph idx="1"/>
          </p:nvPr>
        </p:nvSpPr>
        <p:spPr>
          <a:xfrm>
            <a:off x="6817803" y="1852423"/>
            <a:ext cx="4574097" cy="4083481"/>
          </a:xfrm>
          <a:solidFill>
            <a:schemeClr val="accent2"/>
          </a:solidFill>
        </p:spPr>
        <p:txBody>
          <a:bodyPr>
            <a:normAutofit fontScale="92500" lnSpcReduction="20000"/>
          </a:bodyPr>
          <a:lstStyle/>
          <a:p>
            <a:pPr marL="0" indent="0">
              <a:buNone/>
            </a:pPr>
            <a:r>
              <a:rPr lang="en-US" b="1" u="sng" dirty="0"/>
              <a:t>Common Dual Enrollment Acronyms</a:t>
            </a:r>
          </a:p>
          <a:p>
            <a:pPr marL="0" indent="0">
              <a:buNone/>
            </a:pPr>
            <a:r>
              <a:rPr lang="en-US" b="1" dirty="0"/>
              <a:t>DE:</a:t>
            </a:r>
            <a:r>
              <a:rPr lang="en-US" dirty="0"/>
              <a:t> Dual Enrollment</a:t>
            </a:r>
          </a:p>
          <a:p>
            <a:pPr marL="0" indent="0">
              <a:buNone/>
            </a:pPr>
            <a:r>
              <a:rPr lang="en-US" b="1" dirty="0"/>
              <a:t>USG:</a:t>
            </a:r>
            <a:r>
              <a:rPr lang="en-US" dirty="0"/>
              <a:t> University System of Georgia</a:t>
            </a:r>
          </a:p>
          <a:p>
            <a:pPr marL="0" indent="0">
              <a:buNone/>
            </a:pPr>
            <a:r>
              <a:rPr lang="en-US" b="1" dirty="0"/>
              <a:t>TCSG:</a:t>
            </a:r>
            <a:r>
              <a:rPr lang="en-US" dirty="0"/>
              <a:t> Technical College System of Georgia</a:t>
            </a:r>
          </a:p>
          <a:p>
            <a:pPr marL="0" indent="0">
              <a:buNone/>
            </a:pPr>
            <a:r>
              <a:rPr lang="en-US" b="1" dirty="0"/>
              <a:t>GSU: </a:t>
            </a:r>
            <a:r>
              <a:rPr lang="en-US" dirty="0"/>
              <a:t>Georgia State University</a:t>
            </a:r>
          </a:p>
          <a:p>
            <a:pPr marL="0" indent="0">
              <a:buNone/>
            </a:pPr>
            <a:r>
              <a:rPr lang="en-US" b="1" dirty="0"/>
              <a:t>GTC: </a:t>
            </a:r>
            <a:r>
              <a:rPr lang="en-US" dirty="0"/>
              <a:t>Gwinnett Technical College</a:t>
            </a:r>
          </a:p>
          <a:p>
            <a:pPr marL="0" indent="0">
              <a:buNone/>
            </a:pPr>
            <a:r>
              <a:rPr lang="en-US" b="1" dirty="0"/>
              <a:t>GT: </a:t>
            </a:r>
            <a:r>
              <a:rPr lang="en-US" dirty="0"/>
              <a:t>Georgia Tech</a:t>
            </a:r>
          </a:p>
          <a:p>
            <a:pPr marL="0" indent="0">
              <a:buNone/>
            </a:pPr>
            <a:r>
              <a:rPr lang="en-US" b="1" dirty="0"/>
              <a:t>SAP: </a:t>
            </a:r>
            <a:r>
              <a:rPr lang="en-US" dirty="0"/>
              <a:t>Satisfactory Academic Progress</a:t>
            </a:r>
          </a:p>
          <a:p>
            <a:pPr marL="0" indent="0">
              <a:buNone/>
            </a:pPr>
            <a:r>
              <a:rPr lang="en-US" b="1" dirty="0"/>
              <a:t>W: </a:t>
            </a:r>
            <a:r>
              <a:rPr lang="en-US" dirty="0"/>
              <a:t>Withdrawn</a:t>
            </a:r>
          </a:p>
          <a:p>
            <a:endParaRPr lang="en-US" dirty="0"/>
          </a:p>
        </p:txBody>
      </p:sp>
      <p:sp>
        <p:nvSpPr>
          <p:cNvPr id="4" name="Content Placeholder 2">
            <a:extLst>
              <a:ext uri="{FF2B5EF4-FFF2-40B4-BE49-F238E27FC236}">
                <a16:creationId xmlns:a16="http://schemas.microsoft.com/office/drawing/2014/main" id="{3F0D1A03-B1AC-68F7-A23D-29F38151B5B1}"/>
              </a:ext>
            </a:extLst>
          </p:cNvPr>
          <p:cNvSpPr txBox="1">
            <a:spLocks/>
          </p:cNvSpPr>
          <p:nvPr/>
        </p:nvSpPr>
        <p:spPr>
          <a:xfrm>
            <a:off x="853036" y="1852423"/>
            <a:ext cx="5700164" cy="40834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Provides funding for students enrolled at eligible high schools to attend Georgia colleges, universities and technical schools and take approved college-level coursework for credit towards both high school and college graduation requirements. </a:t>
            </a:r>
          </a:p>
          <a:p>
            <a:r>
              <a:rPr lang="en-US" dirty="0"/>
              <a:t>Participants must meet admission requirements for the individual institution for which they wish to enroll. </a:t>
            </a:r>
          </a:p>
          <a:p>
            <a:r>
              <a:rPr lang="en-US" dirty="0"/>
              <a:t>Offered during Summer, Fall, and Spring terms.</a:t>
            </a:r>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266285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electives</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lstStyle/>
          <a:p>
            <a:r>
              <a:rPr lang="en-US" dirty="0"/>
              <a:t>Students can take approved courses, such as Fine Arts, World Language, and CTAE courses to meet the 3 required Fine Arts/World Language/CATE credits for graduation.</a:t>
            </a:r>
          </a:p>
          <a:p>
            <a:r>
              <a:rPr lang="en-US" dirty="0"/>
              <a:t>Select courses that align with post-secondary goals.</a:t>
            </a:r>
          </a:p>
          <a:p>
            <a:pPr lvl="1"/>
            <a:r>
              <a:rPr lang="en-US" dirty="0"/>
              <a:t>Student should verify they meet pre-requisites for course registration - see DE Course Catalog.</a:t>
            </a:r>
          </a:p>
          <a:p>
            <a:r>
              <a:rPr lang="en-US" dirty="0"/>
              <a:t>PE Courses are no longer funded through the Dual Enrollment program.</a:t>
            </a:r>
          </a:p>
        </p:txBody>
      </p:sp>
    </p:spTree>
    <p:extLst>
      <p:ext uri="{BB962C8B-B14F-4D97-AF65-F5344CB8AC3E}">
        <p14:creationId xmlns:p14="http://schemas.microsoft.com/office/powerpoint/2010/main" val="287000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Most popular choices at </a:t>
            </a:r>
            <a:r>
              <a:rPr lang="en-US" dirty="0" err="1"/>
              <a:t>milton</a:t>
            </a:r>
            <a:endParaRPr lang="en-US" dirty="0"/>
          </a:p>
        </p:txBody>
      </p:sp>
      <p:sp>
        <p:nvSpPr>
          <p:cNvPr id="5" name="Content Placeholder 4">
            <a:extLst>
              <a:ext uri="{FF2B5EF4-FFF2-40B4-BE49-F238E27FC236}">
                <a16:creationId xmlns:a16="http://schemas.microsoft.com/office/drawing/2014/main" id="{675978F6-F74B-732F-A285-37347899CE8A}"/>
              </a:ext>
            </a:extLst>
          </p:cNvPr>
          <p:cNvSpPr>
            <a:spLocks noGrp="1"/>
          </p:cNvSpPr>
          <p:nvPr>
            <p:ph idx="1"/>
          </p:nvPr>
        </p:nvSpPr>
        <p:spPr>
          <a:xfrm>
            <a:off x="700635" y="1782618"/>
            <a:ext cx="10691265" cy="4146596"/>
          </a:xfrm>
        </p:spPr>
        <p:txBody>
          <a:bodyPr/>
          <a:lstStyle/>
          <a:p>
            <a:r>
              <a:rPr lang="en-US" dirty="0"/>
              <a:t>College English</a:t>
            </a:r>
          </a:p>
          <a:p>
            <a:r>
              <a:rPr lang="en-US" dirty="0"/>
              <a:t>American Government</a:t>
            </a:r>
          </a:p>
          <a:p>
            <a:r>
              <a:rPr lang="en-US" dirty="0"/>
              <a:t>Economics (Global, Micro, Macro)</a:t>
            </a:r>
          </a:p>
          <a:p>
            <a:r>
              <a:rPr lang="en-US" dirty="0"/>
              <a:t>Psychology</a:t>
            </a:r>
          </a:p>
          <a:p>
            <a:r>
              <a:rPr lang="en-US" dirty="0"/>
              <a:t>Sociology</a:t>
            </a:r>
          </a:p>
          <a:p>
            <a:r>
              <a:rPr lang="en-US" dirty="0"/>
              <a:t>US History</a:t>
            </a:r>
          </a:p>
          <a:p>
            <a:r>
              <a:rPr lang="en-US" dirty="0"/>
              <a:t>College Algebra</a:t>
            </a:r>
          </a:p>
          <a:p>
            <a:r>
              <a:rPr lang="en-US" dirty="0"/>
              <a:t>Other Various Electives (Philosophy, Geography, Astronomy, Media/Culture/Society)</a:t>
            </a:r>
          </a:p>
          <a:p>
            <a:endParaRPr lang="en-US" dirty="0"/>
          </a:p>
        </p:txBody>
      </p:sp>
    </p:spTree>
    <p:extLst>
      <p:ext uri="{BB962C8B-B14F-4D97-AF65-F5344CB8AC3E}">
        <p14:creationId xmlns:p14="http://schemas.microsoft.com/office/powerpoint/2010/main" val="3070096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a:t>
            </a:r>
            <a:r>
              <a:rPr lang="en-US" dirty="0" err="1"/>
              <a:t>optionS</a:t>
            </a:r>
            <a:r>
              <a:rPr lang="en-US" dirty="0"/>
              <a:t> – </a:t>
            </a:r>
            <a:r>
              <a:rPr lang="en-US" dirty="0">
                <a:solidFill>
                  <a:srgbClr val="3F3AF8"/>
                </a:solidFill>
              </a:rPr>
              <a:t>Georgia state</a:t>
            </a:r>
          </a:p>
        </p:txBody>
      </p:sp>
      <p:sp>
        <p:nvSpPr>
          <p:cNvPr id="10" name="TextBox 9">
            <a:extLst>
              <a:ext uri="{FF2B5EF4-FFF2-40B4-BE49-F238E27FC236}">
                <a16:creationId xmlns:a16="http://schemas.microsoft.com/office/drawing/2014/main" id="{4ED49B27-E574-41EA-DDFC-54DC8C8E9D1D}"/>
              </a:ext>
            </a:extLst>
          </p:cNvPr>
          <p:cNvSpPr txBox="1"/>
          <p:nvPr/>
        </p:nvSpPr>
        <p:spPr>
          <a:xfrm>
            <a:off x="108414" y="1757084"/>
            <a:ext cx="2787186" cy="3756572"/>
          </a:xfrm>
          <a:prstGeom prst="rect">
            <a:avLst/>
          </a:prstGeom>
          <a:noFill/>
          <a:ln w="28575">
            <a:solidFill>
              <a:srgbClr val="3F3AF8"/>
            </a:solidFill>
          </a:ln>
        </p:spPr>
        <p:txBody>
          <a:bodyPr wrap="square" rtlCol="0">
            <a:spAutoFit/>
          </a:bodyPr>
          <a:lstStyle/>
          <a:p>
            <a:r>
              <a:rPr lang="en-US" sz="1600" b="1" u="sng" dirty="0"/>
              <a:t>Key Points to consider:</a:t>
            </a:r>
          </a:p>
          <a:p>
            <a:pPr marL="285750" indent="-285750">
              <a:buFont typeface="Arial" panose="020B0604020202020204" pitchFamily="34" charset="0"/>
              <a:buChar char="•"/>
            </a:pPr>
            <a:r>
              <a:rPr lang="en-US" sz="1600" dirty="0"/>
              <a:t>GSU can take up to 21 days to give an admissions decision</a:t>
            </a:r>
          </a:p>
          <a:p>
            <a:endParaRPr lang="en-US" sz="1600" dirty="0"/>
          </a:p>
          <a:p>
            <a:pPr marL="285750" indent="-285750">
              <a:buFont typeface="Arial" panose="020B0604020202020204" pitchFamily="34" charset="0"/>
              <a:buChar char="•"/>
            </a:pPr>
            <a:r>
              <a:rPr lang="en-US" sz="1600" b="1" dirty="0"/>
              <a:t>DO NOT </a:t>
            </a:r>
            <a:r>
              <a:rPr lang="en-US" sz="1600" dirty="0"/>
              <a:t>wait until May 1 to apply for Fall</a:t>
            </a:r>
          </a:p>
          <a:p>
            <a:endParaRPr lang="en-US" sz="1600" dirty="0"/>
          </a:p>
          <a:p>
            <a:pPr marL="285750" indent="-285750">
              <a:buFont typeface="Arial" panose="020B0604020202020204" pitchFamily="34" charset="0"/>
              <a:buChar char="•"/>
            </a:pPr>
            <a:r>
              <a:rPr lang="en-US" sz="1600" dirty="0"/>
              <a:t>The earlier you complete this process, the sooner you have orientation, can register, and have the best course time selection available to you!</a:t>
            </a:r>
          </a:p>
          <a:p>
            <a:pPr marL="285750" indent="-285750">
              <a:buFontTx/>
              <a:buChar char="-"/>
            </a:pPr>
            <a:endParaRPr lang="en-US" sz="800" dirty="0"/>
          </a:p>
        </p:txBody>
      </p:sp>
      <p:sp>
        <p:nvSpPr>
          <p:cNvPr id="13" name="TextBox 12">
            <a:extLst>
              <a:ext uri="{FF2B5EF4-FFF2-40B4-BE49-F238E27FC236}">
                <a16:creationId xmlns:a16="http://schemas.microsoft.com/office/drawing/2014/main" id="{BFA9AC5F-B597-10BE-D636-14D7553BB5A0}"/>
              </a:ext>
            </a:extLst>
          </p:cNvPr>
          <p:cNvSpPr txBox="1"/>
          <p:nvPr/>
        </p:nvSpPr>
        <p:spPr>
          <a:xfrm>
            <a:off x="171167" y="6197524"/>
            <a:ext cx="6890048" cy="646331"/>
          </a:xfrm>
          <a:prstGeom prst="rect">
            <a:avLst/>
          </a:prstGeom>
          <a:noFill/>
        </p:spPr>
        <p:txBody>
          <a:bodyPr wrap="square">
            <a:spAutoFit/>
          </a:bodyPr>
          <a:lstStyle/>
          <a:p>
            <a:r>
              <a:rPr lang="en-US" i="1" dirty="0"/>
              <a:t>Do your research:</a:t>
            </a:r>
            <a:endParaRPr lang="en-US" i="1" dirty="0">
              <a:hlinkClick r:id="rId2">
                <a:extLst>
                  <a:ext uri="{A12FA001-AC4F-418D-AE19-62706E023703}">
                    <ahyp:hlinkClr xmlns:ahyp="http://schemas.microsoft.com/office/drawing/2018/hyperlinkcolor" val="tx"/>
                  </a:ext>
                </a:extLst>
              </a:hlinkClick>
            </a:endParaRPr>
          </a:p>
          <a:p>
            <a:r>
              <a:rPr lang="en-US" dirty="0">
                <a:solidFill>
                  <a:srgbClr val="588C92"/>
                </a:solidFill>
                <a:hlinkClick r:id="rId2">
                  <a:extLst>
                    <a:ext uri="{A12FA001-AC4F-418D-AE19-62706E023703}">
                      <ahyp:hlinkClr xmlns:ahyp="http://schemas.microsoft.com/office/drawing/2018/hyperlinkcolor" val="tx"/>
                    </a:ext>
                  </a:extLst>
                </a:hlinkClick>
              </a:rPr>
              <a:t>https://success.students.gsu.edu/dual-enrollment/future-students/</a:t>
            </a:r>
            <a:endParaRPr lang="en-US" dirty="0"/>
          </a:p>
        </p:txBody>
      </p:sp>
      <p:pic>
        <p:nvPicPr>
          <p:cNvPr id="4" name="Picture 3">
            <a:extLst>
              <a:ext uri="{FF2B5EF4-FFF2-40B4-BE49-F238E27FC236}">
                <a16:creationId xmlns:a16="http://schemas.microsoft.com/office/drawing/2014/main" id="{5482882D-DC85-DF0B-9165-583A150789EE}"/>
              </a:ext>
            </a:extLst>
          </p:cNvPr>
          <p:cNvPicPr>
            <a:picLocks noChangeAspect="1"/>
          </p:cNvPicPr>
          <p:nvPr/>
        </p:nvPicPr>
        <p:blipFill>
          <a:blip r:embed="rId3"/>
          <a:stretch>
            <a:fillRect/>
          </a:stretch>
        </p:blipFill>
        <p:spPr>
          <a:xfrm>
            <a:off x="3042943" y="1867200"/>
            <a:ext cx="8924939" cy="3014713"/>
          </a:xfrm>
          <a:prstGeom prst="rect">
            <a:avLst/>
          </a:prstGeom>
          <a:ln w="28575">
            <a:solidFill>
              <a:srgbClr val="3F3AF8"/>
            </a:solidFill>
          </a:ln>
        </p:spPr>
      </p:pic>
      <p:pic>
        <p:nvPicPr>
          <p:cNvPr id="5" name="Picture 4">
            <a:extLst>
              <a:ext uri="{FF2B5EF4-FFF2-40B4-BE49-F238E27FC236}">
                <a16:creationId xmlns:a16="http://schemas.microsoft.com/office/drawing/2014/main" id="{19742FB4-40CF-7D41-F8E6-CDF8F381C687}"/>
              </a:ext>
            </a:extLst>
          </p:cNvPr>
          <p:cNvPicPr>
            <a:picLocks noChangeAspect="1"/>
          </p:cNvPicPr>
          <p:nvPr/>
        </p:nvPicPr>
        <p:blipFill>
          <a:blip r:embed="rId4"/>
          <a:stretch>
            <a:fillRect/>
          </a:stretch>
        </p:blipFill>
        <p:spPr>
          <a:xfrm>
            <a:off x="6191838" y="3656207"/>
            <a:ext cx="2795854" cy="2279697"/>
          </a:xfrm>
          <a:prstGeom prst="rect">
            <a:avLst/>
          </a:prstGeom>
        </p:spPr>
      </p:pic>
    </p:spTree>
    <p:extLst>
      <p:ext uri="{BB962C8B-B14F-4D97-AF65-F5344CB8AC3E}">
        <p14:creationId xmlns:p14="http://schemas.microsoft.com/office/powerpoint/2010/main" val="401293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601329" y="931061"/>
            <a:ext cx="10989341" cy="678104"/>
          </a:xfrm>
        </p:spPr>
        <p:txBody>
          <a:bodyPr>
            <a:noAutofit/>
          </a:bodyPr>
          <a:lstStyle/>
          <a:p>
            <a:pPr algn="ctr"/>
            <a:r>
              <a:rPr lang="en-US" dirty="0"/>
              <a:t>Dual enrollment </a:t>
            </a:r>
            <a:r>
              <a:rPr lang="en-US" dirty="0" err="1"/>
              <a:t>optionS</a:t>
            </a:r>
            <a:r>
              <a:rPr lang="en-US" dirty="0"/>
              <a:t> – </a:t>
            </a:r>
            <a:r>
              <a:rPr lang="en-US" dirty="0" err="1">
                <a:solidFill>
                  <a:srgbClr val="0070C0"/>
                </a:solidFill>
              </a:rPr>
              <a:t>gwinnett</a:t>
            </a:r>
            <a:r>
              <a:rPr lang="en-US" dirty="0">
                <a:solidFill>
                  <a:srgbClr val="0070C0"/>
                </a:solidFill>
              </a:rPr>
              <a:t> tech</a:t>
            </a:r>
            <a:endParaRPr lang="en-US" dirty="0">
              <a:solidFill>
                <a:srgbClr val="3F3AF8"/>
              </a:solidFill>
            </a:endParaRPr>
          </a:p>
        </p:txBody>
      </p:sp>
      <p:sp>
        <p:nvSpPr>
          <p:cNvPr id="13" name="TextBox 12">
            <a:extLst>
              <a:ext uri="{FF2B5EF4-FFF2-40B4-BE49-F238E27FC236}">
                <a16:creationId xmlns:a16="http://schemas.microsoft.com/office/drawing/2014/main" id="{BFA9AC5F-B597-10BE-D636-14D7553BB5A0}"/>
              </a:ext>
            </a:extLst>
          </p:cNvPr>
          <p:cNvSpPr txBox="1"/>
          <p:nvPr/>
        </p:nvSpPr>
        <p:spPr>
          <a:xfrm>
            <a:off x="700633" y="4258517"/>
            <a:ext cx="4220992" cy="1200329"/>
          </a:xfrm>
          <a:prstGeom prst="rect">
            <a:avLst/>
          </a:prstGeom>
          <a:noFill/>
        </p:spPr>
        <p:txBody>
          <a:bodyPr wrap="square">
            <a:spAutoFit/>
          </a:bodyPr>
          <a:lstStyle/>
          <a:p>
            <a:pPr algn="ctr"/>
            <a:r>
              <a:rPr lang="en-US" i="1" dirty="0"/>
              <a:t>Do your research:</a:t>
            </a:r>
          </a:p>
          <a:p>
            <a:pPr algn="ctr"/>
            <a:r>
              <a:rPr lang="en-US" dirty="0">
                <a:hlinkClick r:id="rId2"/>
              </a:rPr>
              <a:t>https://gwinnetttech.edu/dualenrollment/participate/</a:t>
            </a:r>
            <a:endParaRPr lang="en-US" dirty="0"/>
          </a:p>
          <a:p>
            <a:pPr algn="ctr"/>
            <a:endParaRPr lang="en-US" dirty="0">
              <a:solidFill>
                <a:srgbClr val="588C92"/>
              </a:solidFill>
            </a:endParaRPr>
          </a:p>
        </p:txBody>
      </p:sp>
      <p:sp>
        <p:nvSpPr>
          <p:cNvPr id="6" name="TextBox 5">
            <a:extLst>
              <a:ext uri="{FF2B5EF4-FFF2-40B4-BE49-F238E27FC236}">
                <a16:creationId xmlns:a16="http://schemas.microsoft.com/office/drawing/2014/main" id="{D2CF2862-28E0-F24C-2DA8-E8C85EA3CDDC}"/>
              </a:ext>
            </a:extLst>
          </p:cNvPr>
          <p:cNvSpPr txBox="1"/>
          <p:nvPr/>
        </p:nvSpPr>
        <p:spPr>
          <a:xfrm>
            <a:off x="521339" y="1839108"/>
            <a:ext cx="4220992" cy="1692771"/>
          </a:xfrm>
          <a:prstGeom prst="rect">
            <a:avLst/>
          </a:prstGeom>
          <a:noFill/>
          <a:ln w="28575">
            <a:solidFill>
              <a:srgbClr val="0070C0"/>
            </a:solidFill>
          </a:ln>
        </p:spPr>
        <p:txBody>
          <a:bodyPr wrap="square" rtlCol="0">
            <a:spAutoFit/>
          </a:bodyPr>
          <a:lstStyle/>
          <a:p>
            <a:r>
              <a:rPr lang="en-US" sz="1600" b="1" u="sng" dirty="0"/>
              <a:t>Key Points to consider:</a:t>
            </a:r>
          </a:p>
          <a:p>
            <a:pPr marL="285750" indent="-285750">
              <a:buFont typeface="Arial" panose="020B0604020202020204" pitchFamily="34" charset="0"/>
              <a:buChar char="•"/>
            </a:pPr>
            <a:r>
              <a:rPr lang="en-US" sz="1600" dirty="0"/>
              <a:t>GTC has a quicker turnover for admission decision</a:t>
            </a:r>
          </a:p>
          <a:p>
            <a:endParaRPr lang="en-US" sz="1600" dirty="0"/>
          </a:p>
          <a:p>
            <a:pPr marL="285750" indent="-285750">
              <a:buFont typeface="Arial" panose="020B0604020202020204" pitchFamily="34" charset="0"/>
              <a:buChar char="•"/>
            </a:pPr>
            <a:r>
              <a:rPr lang="en-US" sz="1600" dirty="0"/>
              <a:t>They accept PSAT Scores as well as SAT/ACT for admission</a:t>
            </a:r>
          </a:p>
          <a:p>
            <a:pPr marL="285750" indent="-285750">
              <a:buFontTx/>
              <a:buChar char="-"/>
            </a:pPr>
            <a:endParaRPr lang="en-US" sz="800" dirty="0"/>
          </a:p>
        </p:txBody>
      </p:sp>
      <p:pic>
        <p:nvPicPr>
          <p:cNvPr id="5" name="Picture 4">
            <a:extLst>
              <a:ext uri="{FF2B5EF4-FFF2-40B4-BE49-F238E27FC236}">
                <a16:creationId xmlns:a16="http://schemas.microsoft.com/office/drawing/2014/main" id="{AB7D3350-1159-0C34-B8B1-C7622B64943F}"/>
              </a:ext>
            </a:extLst>
          </p:cNvPr>
          <p:cNvPicPr>
            <a:picLocks noChangeAspect="1"/>
          </p:cNvPicPr>
          <p:nvPr/>
        </p:nvPicPr>
        <p:blipFill>
          <a:blip r:embed="rId3"/>
          <a:stretch>
            <a:fillRect/>
          </a:stretch>
        </p:blipFill>
        <p:spPr>
          <a:xfrm>
            <a:off x="4989277" y="1839108"/>
            <a:ext cx="6668943" cy="4025078"/>
          </a:xfrm>
          <a:prstGeom prst="rect">
            <a:avLst/>
          </a:prstGeom>
          <a:ln w="28575">
            <a:solidFill>
              <a:srgbClr val="0070C0"/>
            </a:solidFill>
          </a:ln>
        </p:spPr>
      </p:pic>
    </p:spTree>
    <p:extLst>
      <p:ext uri="{BB962C8B-B14F-4D97-AF65-F5344CB8AC3E}">
        <p14:creationId xmlns:p14="http://schemas.microsoft.com/office/powerpoint/2010/main" val="2502607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options – </a:t>
            </a:r>
            <a:r>
              <a:rPr lang="en-US" dirty="0">
                <a:solidFill>
                  <a:srgbClr val="FFC000"/>
                </a:solidFill>
              </a:rPr>
              <a:t>Kennesaw</a:t>
            </a:r>
          </a:p>
        </p:txBody>
      </p:sp>
      <p:sp>
        <p:nvSpPr>
          <p:cNvPr id="6" name="TextBox 5">
            <a:extLst>
              <a:ext uri="{FF2B5EF4-FFF2-40B4-BE49-F238E27FC236}">
                <a16:creationId xmlns:a16="http://schemas.microsoft.com/office/drawing/2014/main" id="{BD196EF8-8FC9-73F3-20E6-5A6B63AE3961}"/>
              </a:ext>
            </a:extLst>
          </p:cNvPr>
          <p:cNvSpPr txBox="1"/>
          <p:nvPr/>
        </p:nvSpPr>
        <p:spPr>
          <a:xfrm>
            <a:off x="750094" y="4434008"/>
            <a:ext cx="4841183" cy="1477328"/>
          </a:xfrm>
          <a:prstGeom prst="rect">
            <a:avLst/>
          </a:prstGeom>
          <a:noFill/>
        </p:spPr>
        <p:txBody>
          <a:bodyPr wrap="square">
            <a:spAutoFit/>
          </a:bodyPr>
          <a:lstStyle/>
          <a:p>
            <a:pPr algn="ctr"/>
            <a:r>
              <a:rPr lang="en-US" i="1" dirty="0"/>
              <a:t>Do your research:</a:t>
            </a:r>
          </a:p>
          <a:p>
            <a:pPr algn="ctr"/>
            <a:r>
              <a:rPr lang="en-US" dirty="0">
                <a:hlinkClick r:id="rId2"/>
              </a:rPr>
              <a:t>https://www.kennesaw.edu/admissions/undergraduate/admission-requirements/dual-enrollment.php</a:t>
            </a:r>
            <a:endParaRPr lang="en-US" dirty="0"/>
          </a:p>
          <a:p>
            <a:pPr algn="ctr"/>
            <a:endParaRPr lang="en-US" dirty="0">
              <a:solidFill>
                <a:srgbClr val="588C92"/>
              </a:solidFill>
            </a:endParaRPr>
          </a:p>
        </p:txBody>
      </p:sp>
      <p:sp>
        <p:nvSpPr>
          <p:cNvPr id="7" name="TextBox 6">
            <a:extLst>
              <a:ext uri="{FF2B5EF4-FFF2-40B4-BE49-F238E27FC236}">
                <a16:creationId xmlns:a16="http://schemas.microsoft.com/office/drawing/2014/main" id="{96405EB8-5580-1560-2166-F356392100E9}"/>
              </a:ext>
            </a:extLst>
          </p:cNvPr>
          <p:cNvSpPr txBox="1"/>
          <p:nvPr/>
        </p:nvSpPr>
        <p:spPr>
          <a:xfrm>
            <a:off x="6096000" y="4336439"/>
            <a:ext cx="5345906" cy="1446550"/>
          </a:xfrm>
          <a:prstGeom prst="rect">
            <a:avLst/>
          </a:prstGeom>
          <a:noFill/>
          <a:ln w="28575">
            <a:solidFill>
              <a:srgbClr val="FFC000"/>
            </a:solidFill>
          </a:ln>
        </p:spPr>
        <p:txBody>
          <a:bodyPr wrap="square" rtlCol="0">
            <a:spAutoFit/>
          </a:bodyPr>
          <a:lstStyle/>
          <a:p>
            <a:r>
              <a:rPr lang="en-US" sz="1600" b="1" u="sng" dirty="0"/>
              <a:t>Key Points to consider:</a:t>
            </a:r>
          </a:p>
          <a:p>
            <a:pPr marL="285750" indent="-285750">
              <a:buFont typeface="Arial" panose="020B0604020202020204" pitchFamily="34" charset="0"/>
              <a:buChar char="•"/>
            </a:pPr>
            <a:r>
              <a:rPr lang="en-US" sz="1600" dirty="0"/>
              <a:t>KSU has EARLY deadlines</a:t>
            </a:r>
          </a:p>
          <a:p>
            <a:endParaRPr lang="en-US" sz="1600" dirty="0"/>
          </a:p>
          <a:p>
            <a:pPr marL="285750" indent="-285750">
              <a:buFont typeface="Arial" panose="020B0604020202020204" pitchFamily="34" charset="0"/>
              <a:buChar char="•"/>
            </a:pPr>
            <a:r>
              <a:rPr lang="en-US" sz="1600" dirty="0"/>
              <a:t>Great college, but DE program can be difficult to navigate compared to GSU or GTC</a:t>
            </a:r>
          </a:p>
          <a:p>
            <a:pPr marL="285750" indent="-285750">
              <a:buFontTx/>
              <a:buChar char="-"/>
            </a:pPr>
            <a:endParaRPr lang="en-US" sz="800" dirty="0"/>
          </a:p>
        </p:txBody>
      </p:sp>
      <p:pic>
        <p:nvPicPr>
          <p:cNvPr id="10" name="Picture 9">
            <a:extLst>
              <a:ext uri="{FF2B5EF4-FFF2-40B4-BE49-F238E27FC236}">
                <a16:creationId xmlns:a16="http://schemas.microsoft.com/office/drawing/2014/main" id="{1A7E2795-8C76-9161-7D8B-4949D4181213}"/>
              </a:ext>
            </a:extLst>
          </p:cNvPr>
          <p:cNvPicPr>
            <a:picLocks noChangeAspect="1"/>
          </p:cNvPicPr>
          <p:nvPr/>
        </p:nvPicPr>
        <p:blipFill>
          <a:blip r:embed="rId3"/>
          <a:stretch>
            <a:fillRect/>
          </a:stretch>
        </p:blipFill>
        <p:spPr>
          <a:xfrm>
            <a:off x="485486" y="1744725"/>
            <a:ext cx="11221027" cy="2349621"/>
          </a:xfrm>
          <a:prstGeom prst="rect">
            <a:avLst/>
          </a:prstGeom>
        </p:spPr>
      </p:pic>
      <p:sp>
        <p:nvSpPr>
          <p:cNvPr id="8" name="Oval 7">
            <a:extLst>
              <a:ext uri="{FF2B5EF4-FFF2-40B4-BE49-F238E27FC236}">
                <a16:creationId xmlns:a16="http://schemas.microsoft.com/office/drawing/2014/main" id="{81F89A14-1FB5-11CB-8EB5-0D4C685C4D3E}"/>
              </a:ext>
            </a:extLst>
          </p:cNvPr>
          <p:cNvSpPr/>
          <p:nvPr/>
        </p:nvSpPr>
        <p:spPr>
          <a:xfrm>
            <a:off x="402480" y="3558097"/>
            <a:ext cx="3524061" cy="53624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56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options – </a:t>
            </a:r>
            <a:r>
              <a:rPr lang="en-US" dirty="0">
                <a:solidFill>
                  <a:schemeClr val="tx2">
                    <a:lumMod val="50000"/>
                    <a:lumOff val="50000"/>
                  </a:schemeClr>
                </a:solidFill>
              </a:rPr>
              <a:t>Georgia Tech</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558135" y="1673991"/>
            <a:ext cx="11075729" cy="4193547"/>
          </a:xfrm>
        </p:spPr>
        <p:txBody>
          <a:bodyPr numCol="2">
            <a:noAutofit/>
          </a:bodyPr>
          <a:lstStyle/>
          <a:p>
            <a:r>
              <a:rPr lang="en-US" sz="1500" b="1" dirty="0"/>
              <a:t>Georgia Tech Distance Math </a:t>
            </a:r>
            <a:r>
              <a:rPr lang="en-US" sz="1500" b="1" i="1" dirty="0"/>
              <a:t>Year 1</a:t>
            </a:r>
            <a:r>
              <a:rPr lang="en-US" sz="1500" b="1" dirty="0"/>
              <a:t>:</a:t>
            </a:r>
          </a:p>
          <a:p>
            <a:pPr lvl="1"/>
            <a:r>
              <a:rPr lang="en-US" sz="1500" b="1" dirty="0"/>
              <a:t>MATH 1554: </a:t>
            </a:r>
            <a:r>
              <a:rPr lang="en-US" sz="1500" dirty="0"/>
              <a:t>Linear Algebra (Fall)</a:t>
            </a:r>
          </a:p>
          <a:p>
            <a:pPr lvl="1"/>
            <a:r>
              <a:rPr lang="en-US" sz="1500" b="1" dirty="0"/>
              <a:t>MATH 2551: </a:t>
            </a:r>
            <a:r>
              <a:rPr lang="en-US" sz="1500" dirty="0"/>
              <a:t>Multivariable Calculus (Spring)</a:t>
            </a:r>
          </a:p>
          <a:p>
            <a:r>
              <a:rPr lang="en-US" sz="1500" b="1" dirty="0"/>
              <a:t>Georgia Tech Distance Math </a:t>
            </a:r>
            <a:r>
              <a:rPr lang="en-US" sz="1500" b="1" i="1" dirty="0"/>
              <a:t>Year 2</a:t>
            </a:r>
            <a:r>
              <a:rPr lang="en-US" sz="1500" b="1" dirty="0"/>
              <a:t>:</a:t>
            </a:r>
          </a:p>
          <a:p>
            <a:pPr lvl="1"/>
            <a:r>
              <a:rPr lang="en-US" sz="1500" b="1" dirty="0"/>
              <a:t>MATH 3012: </a:t>
            </a:r>
            <a:r>
              <a:rPr lang="en-US" sz="1500" dirty="0"/>
              <a:t>Applied Combinatorics (Fall)</a:t>
            </a:r>
          </a:p>
          <a:p>
            <a:pPr lvl="1"/>
            <a:r>
              <a:rPr lang="en-US" sz="1500" b="1" dirty="0"/>
              <a:t>MATH 2552: </a:t>
            </a:r>
            <a:r>
              <a:rPr lang="en-US" sz="1500" dirty="0"/>
              <a:t>Differential Equations (Spring)</a:t>
            </a:r>
          </a:p>
          <a:p>
            <a:r>
              <a:rPr lang="en-US" sz="1500" b="1" dirty="0"/>
              <a:t>Georgia Tech Computer Science:</a:t>
            </a:r>
          </a:p>
          <a:p>
            <a:pPr lvl="1"/>
            <a:r>
              <a:rPr lang="en-US" sz="1500" b="1" dirty="0"/>
              <a:t>CS 1301: </a:t>
            </a:r>
            <a:r>
              <a:rPr lang="en-US" sz="1500" dirty="0"/>
              <a:t>Introduction to Computing</a:t>
            </a:r>
          </a:p>
          <a:p>
            <a:pPr lvl="1"/>
            <a:r>
              <a:rPr lang="en-US" sz="1500" b="1" dirty="0"/>
              <a:t>CS 1331: </a:t>
            </a:r>
            <a:r>
              <a:rPr lang="en-US" sz="1500" dirty="0"/>
              <a:t>Introduction to Object-Oriented Programming with Java</a:t>
            </a:r>
          </a:p>
          <a:p>
            <a:endParaRPr lang="en-US" sz="1500" dirty="0"/>
          </a:p>
          <a:p>
            <a:endParaRPr lang="en-US" sz="1500" dirty="0"/>
          </a:p>
          <a:p>
            <a:endParaRPr lang="en-US" sz="1500" dirty="0"/>
          </a:p>
          <a:p>
            <a:r>
              <a:rPr lang="en-US" sz="1500" b="1" dirty="0"/>
              <a:t>All exams are taken at MHS.</a:t>
            </a:r>
          </a:p>
          <a:p>
            <a:r>
              <a:rPr lang="en-US" sz="1500" dirty="0"/>
              <a:t>ADDITIONAL academic requirements on the </a:t>
            </a:r>
            <a:r>
              <a:rPr lang="en-US" sz="1500" dirty="0">
                <a:hlinkClick r:id="rId2"/>
              </a:rPr>
              <a:t>GA Tech website</a:t>
            </a:r>
            <a:endParaRPr lang="en-US" sz="1500" dirty="0"/>
          </a:p>
          <a:p>
            <a:r>
              <a:rPr lang="en-US" sz="1500" u="sng" dirty="0"/>
              <a:t>Application dates are different for GT</a:t>
            </a:r>
            <a:r>
              <a:rPr lang="en-US" sz="1500" dirty="0"/>
              <a:t>:</a:t>
            </a:r>
          </a:p>
          <a:p>
            <a:pPr lvl="1"/>
            <a:r>
              <a:rPr lang="en-US" sz="1500" dirty="0"/>
              <a:t>Window to apply for </a:t>
            </a:r>
            <a:r>
              <a:rPr lang="en-US" sz="1500" u="sng" dirty="0">
                <a:highlight>
                  <a:srgbClr val="FFFF00"/>
                </a:highlight>
              </a:rPr>
              <a:t>SUMMER is March 1-March 31</a:t>
            </a:r>
          </a:p>
          <a:p>
            <a:pPr lvl="1"/>
            <a:r>
              <a:rPr lang="en-US" sz="1500" dirty="0"/>
              <a:t>Window to apply for </a:t>
            </a:r>
            <a:r>
              <a:rPr lang="en-US" sz="1500" u="sng" dirty="0">
                <a:highlight>
                  <a:srgbClr val="00FF00"/>
                </a:highlight>
              </a:rPr>
              <a:t>FALL is May 15-June 15 </a:t>
            </a:r>
          </a:p>
          <a:p>
            <a:pPr lvl="1"/>
            <a:r>
              <a:rPr lang="en-US" sz="1500" dirty="0"/>
              <a:t>Window to apply for </a:t>
            </a:r>
            <a:r>
              <a:rPr lang="en-US" sz="1500" u="sng" dirty="0">
                <a:highlight>
                  <a:srgbClr val="00FFFF"/>
                </a:highlight>
              </a:rPr>
              <a:t>SPRING is September 15-October 25 </a:t>
            </a:r>
          </a:p>
          <a:p>
            <a:pPr lvl="1"/>
            <a:r>
              <a:rPr lang="en-US" sz="1500" dirty="0"/>
              <a:t>DE Summer Counselor will work with these students through summer, but </a:t>
            </a:r>
            <a:r>
              <a:rPr lang="en-US" sz="1500" b="1" dirty="0">
                <a:solidFill>
                  <a:srgbClr val="FF0000"/>
                </a:solidFill>
              </a:rPr>
              <a:t>FCS paperwork is STILL DUE </a:t>
            </a:r>
            <a:r>
              <a:rPr lang="en-US" sz="1500" b="1" u="sng" dirty="0">
                <a:solidFill>
                  <a:srgbClr val="FF0000"/>
                </a:solidFill>
              </a:rPr>
              <a:t>MARCH 29</a:t>
            </a:r>
            <a:r>
              <a:rPr lang="en-US" sz="1500" b="1" dirty="0">
                <a:solidFill>
                  <a:srgbClr val="FF0000"/>
                </a:solidFill>
              </a:rPr>
              <a:t>.</a:t>
            </a:r>
          </a:p>
          <a:p>
            <a:r>
              <a:rPr lang="en-US" sz="1500" dirty="0"/>
              <a:t>Qualifying Score on AP Calculus BC Exam is </a:t>
            </a:r>
            <a:r>
              <a:rPr lang="en-US" sz="1500" b="1" dirty="0"/>
              <a:t>required</a:t>
            </a:r>
            <a:r>
              <a:rPr lang="en-US" sz="1500" dirty="0"/>
              <a:t> for admission.</a:t>
            </a:r>
          </a:p>
          <a:p>
            <a:r>
              <a:rPr lang="en-US" sz="1500" i="1" dirty="0"/>
              <a:t>Do your research</a:t>
            </a:r>
            <a:r>
              <a:rPr lang="en-US" sz="1500" dirty="0"/>
              <a:t>: </a:t>
            </a:r>
            <a:r>
              <a:rPr lang="en-US" sz="1500" dirty="0">
                <a:hlinkClick r:id="rId3"/>
              </a:rPr>
              <a:t>https://admission.gatech.edu/dual-enrollment/</a:t>
            </a:r>
            <a:endParaRPr lang="en-US" sz="1500" dirty="0"/>
          </a:p>
          <a:p>
            <a:endParaRPr lang="en-US" sz="1500" dirty="0"/>
          </a:p>
        </p:txBody>
      </p:sp>
    </p:spTree>
    <p:extLst>
      <p:ext uri="{BB962C8B-B14F-4D97-AF65-F5344CB8AC3E}">
        <p14:creationId xmlns:p14="http://schemas.microsoft.com/office/powerpoint/2010/main" val="359179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options – </a:t>
            </a:r>
            <a:r>
              <a:rPr lang="en-US" dirty="0">
                <a:solidFill>
                  <a:schemeClr val="tx2">
                    <a:lumMod val="50000"/>
                    <a:lumOff val="50000"/>
                  </a:schemeClr>
                </a:solidFill>
              </a:rPr>
              <a:t>Georgia Tech</a:t>
            </a:r>
          </a:p>
        </p:txBody>
      </p:sp>
      <p:pic>
        <p:nvPicPr>
          <p:cNvPr id="4" name="Picture 3">
            <a:extLst>
              <a:ext uri="{FF2B5EF4-FFF2-40B4-BE49-F238E27FC236}">
                <a16:creationId xmlns:a16="http://schemas.microsoft.com/office/drawing/2014/main" id="{5541D99E-B301-52E2-7EEF-6689CD539D4E}"/>
              </a:ext>
            </a:extLst>
          </p:cNvPr>
          <p:cNvPicPr>
            <a:picLocks noChangeAspect="1"/>
          </p:cNvPicPr>
          <p:nvPr/>
        </p:nvPicPr>
        <p:blipFill>
          <a:blip r:embed="rId2"/>
          <a:stretch>
            <a:fillRect/>
          </a:stretch>
        </p:blipFill>
        <p:spPr>
          <a:xfrm>
            <a:off x="758550" y="1929747"/>
            <a:ext cx="10674899" cy="3626036"/>
          </a:xfrm>
          <a:prstGeom prst="rect">
            <a:avLst/>
          </a:prstGeom>
        </p:spPr>
      </p:pic>
    </p:spTree>
    <p:extLst>
      <p:ext uri="{BB962C8B-B14F-4D97-AF65-F5344CB8AC3E}">
        <p14:creationId xmlns:p14="http://schemas.microsoft.com/office/powerpoint/2010/main" val="1843070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options – </a:t>
            </a:r>
            <a:r>
              <a:rPr lang="en-US" dirty="0">
                <a:solidFill>
                  <a:srgbClr val="F0A010"/>
                </a:solidFill>
              </a:rPr>
              <a:t>auburn first</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78865"/>
            <a:ext cx="6614565" cy="4286442"/>
          </a:xfrm>
        </p:spPr>
        <p:txBody>
          <a:bodyPr>
            <a:normAutofit fontScale="77500" lnSpcReduction="20000"/>
          </a:bodyPr>
          <a:lstStyle/>
          <a:p>
            <a:pPr marL="0" indent="0">
              <a:buNone/>
            </a:pPr>
            <a:r>
              <a:rPr lang="en-US" b="1" i="1" dirty="0">
                <a:effectLst/>
                <a:latin typeface="palatino linotype" panose="02040502050505030304" pitchFamily="18" charset="0"/>
              </a:rPr>
              <a:t>If you are interested in applying to Auburn First, please adhere to the college deadlines below:</a:t>
            </a:r>
            <a:endParaRPr lang="en-US" b="1" i="1" dirty="0">
              <a:effectLst/>
            </a:endParaRPr>
          </a:p>
          <a:p>
            <a:pPr>
              <a:buFont typeface="Arial" panose="020B0604020202020204" pitchFamily="34" charset="0"/>
              <a:buChar char="•"/>
            </a:pPr>
            <a:r>
              <a:rPr lang="en-US" dirty="0">
                <a:effectLst/>
                <a:latin typeface="palatino linotype" panose="02040502050505030304" pitchFamily="18" charset="0"/>
              </a:rPr>
              <a:t>Deadline to Apply for </a:t>
            </a:r>
            <a:r>
              <a:rPr lang="en-US" dirty="0">
                <a:solidFill>
                  <a:srgbClr val="E09415"/>
                </a:solidFill>
                <a:effectLst/>
                <a:latin typeface="palatino linotype" panose="02040502050505030304" pitchFamily="18" charset="0"/>
              </a:rPr>
              <a:t>SUMMER 2024 =</a:t>
            </a:r>
            <a:r>
              <a:rPr lang="en-US" dirty="0">
                <a:effectLst/>
                <a:latin typeface="palatino linotype" panose="02040502050505030304" pitchFamily="18" charset="0"/>
              </a:rPr>
              <a:t> </a:t>
            </a:r>
            <a:r>
              <a:rPr lang="en-US" b="1" dirty="0">
                <a:effectLst/>
                <a:latin typeface="palatino linotype" panose="02040502050505030304" pitchFamily="18" charset="0"/>
              </a:rPr>
              <a:t>March </a:t>
            </a:r>
            <a:r>
              <a:rPr lang="en-US" b="1" dirty="0">
                <a:latin typeface="palatino linotype" panose="02040502050505030304" pitchFamily="18" charset="0"/>
              </a:rPr>
              <a:t>31</a:t>
            </a:r>
            <a:r>
              <a:rPr lang="en-US" b="1" dirty="0">
                <a:effectLst/>
                <a:latin typeface="palatino linotype" panose="02040502050505030304" pitchFamily="18" charset="0"/>
              </a:rPr>
              <a:t>, 2024</a:t>
            </a:r>
            <a:endParaRPr lang="en-US" dirty="0">
              <a:effectLst/>
              <a:latin typeface="palatino linotype" panose="02040502050505030304" pitchFamily="18" charset="0"/>
            </a:endParaRPr>
          </a:p>
          <a:p>
            <a:pPr>
              <a:buFont typeface="Arial" panose="020B0604020202020204" pitchFamily="34" charset="0"/>
              <a:buChar char="•"/>
            </a:pPr>
            <a:r>
              <a:rPr lang="en-US" dirty="0">
                <a:effectLst/>
                <a:latin typeface="palatino linotype" panose="02040502050505030304" pitchFamily="18" charset="0"/>
              </a:rPr>
              <a:t>Deadline to Apply for </a:t>
            </a:r>
            <a:r>
              <a:rPr lang="en-US" dirty="0">
                <a:solidFill>
                  <a:srgbClr val="E09415"/>
                </a:solidFill>
                <a:effectLst/>
                <a:latin typeface="palatino linotype" panose="02040502050505030304" pitchFamily="18" charset="0"/>
              </a:rPr>
              <a:t>FALL 2024 =</a:t>
            </a:r>
            <a:r>
              <a:rPr lang="en-US" dirty="0">
                <a:effectLst/>
                <a:latin typeface="palatino linotype" panose="02040502050505030304" pitchFamily="18" charset="0"/>
              </a:rPr>
              <a:t> </a:t>
            </a:r>
            <a:r>
              <a:rPr lang="en-US" b="1" dirty="0">
                <a:effectLst/>
                <a:latin typeface="palatino linotype" panose="02040502050505030304" pitchFamily="18" charset="0"/>
              </a:rPr>
              <a:t>March </a:t>
            </a:r>
            <a:r>
              <a:rPr lang="en-US" b="1" dirty="0">
                <a:latin typeface="palatino linotype" panose="02040502050505030304" pitchFamily="18" charset="0"/>
              </a:rPr>
              <a:t>31</a:t>
            </a:r>
            <a:r>
              <a:rPr lang="en-US" b="1" dirty="0">
                <a:effectLst/>
                <a:latin typeface="palatino linotype" panose="02040502050505030304" pitchFamily="18" charset="0"/>
              </a:rPr>
              <a:t>, 2024</a:t>
            </a:r>
            <a:endParaRPr lang="en-US" dirty="0">
              <a:effectLst/>
              <a:latin typeface="palatino linotype" panose="02040502050505030304" pitchFamily="18" charset="0"/>
            </a:endParaRPr>
          </a:p>
          <a:p>
            <a:pPr>
              <a:buFont typeface="Arial" panose="020B0604020202020204" pitchFamily="34" charset="0"/>
              <a:buChar char="•"/>
            </a:pPr>
            <a:r>
              <a:rPr lang="en-US" dirty="0">
                <a:effectLst/>
                <a:latin typeface="palatino linotype" panose="02040502050505030304" pitchFamily="18" charset="0"/>
              </a:rPr>
              <a:t>To receive the most up-to-date information on the Auburn First Program, visit their website: </a:t>
            </a:r>
            <a:r>
              <a:rPr lang="en-US" b="1" u="sng" dirty="0">
                <a:effectLst/>
                <a:latin typeface="palatino linotype" panose="02040502050505030304" pitchFamily="18" charset="0"/>
              </a:rPr>
              <a:t>aub.ie/</a:t>
            </a:r>
            <a:r>
              <a:rPr lang="en-US" b="1" u="sng" dirty="0" err="1">
                <a:effectLst/>
                <a:latin typeface="palatino linotype" panose="02040502050505030304" pitchFamily="18" charset="0"/>
              </a:rPr>
              <a:t>auburnfirst</a:t>
            </a:r>
            <a:endParaRPr lang="en-US" dirty="0">
              <a:effectLst/>
            </a:endParaRPr>
          </a:p>
          <a:p>
            <a:pPr marL="0" indent="0">
              <a:buNone/>
            </a:pPr>
            <a:endParaRPr lang="en-US" dirty="0">
              <a:effectLst/>
            </a:endParaRPr>
          </a:p>
          <a:p>
            <a:pPr marL="0" indent="0">
              <a:buNone/>
            </a:pPr>
            <a:r>
              <a:rPr lang="en-US" u="sng" dirty="0">
                <a:effectLst/>
                <a:latin typeface="palatino linotype" panose="02040502050505030304" pitchFamily="18" charset="0"/>
              </a:rPr>
              <a:t>Additional Resources:</a:t>
            </a:r>
            <a:endParaRPr lang="en-US" dirty="0">
              <a:effectLst/>
            </a:endParaRPr>
          </a:p>
          <a:p>
            <a:r>
              <a:rPr lang="en-US" dirty="0">
                <a:latin typeface="palatino linotype" panose="02040502050505030304" pitchFamily="18" charset="0"/>
              </a:rPr>
              <a:t>Read about the program here:  </a:t>
            </a:r>
            <a:r>
              <a:rPr lang="en-US" b="1" u="sng" dirty="0">
                <a:solidFill>
                  <a:srgbClr val="F0A010"/>
                </a:solidFill>
                <a:latin typeface="palatino linotype" panose="02040502050505030304" pitchFamily="18" charset="0"/>
              </a:rPr>
              <a:t>https://www.auburn.edu/academic/provost/pathways/auburn-first/</a:t>
            </a:r>
            <a:endParaRPr lang="en-US" dirty="0">
              <a:solidFill>
                <a:srgbClr val="F0A010"/>
              </a:solidFill>
              <a:effectLst/>
            </a:endParaRPr>
          </a:p>
          <a:p>
            <a:r>
              <a:rPr lang="en-US" dirty="0">
                <a:effectLst/>
                <a:latin typeface="palatino linotype" panose="02040502050505030304" pitchFamily="18" charset="0"/>
              </a:rPr>
              <a:t>Their program is evolving- make sure you know your requirements: </a:t>
            </a:r>
            <a:r>
              <a:rPr lang="en-US" b="1" u="sng" dirty="0">
                <a:solidFill>
                  <a:srgbClr val="F0A010"/>
                </a:solidFill>
                <a:effectLst/>
                <a:latin typeface="palatino linotype" panose="02040502050505030304" pitchFamily="18" charset="0"/>
              </a:rPr>
              <a:t>https://www.auburn.edu/academic/provost/pathways/auburn-first/program-details/index.php</a:t>
            </a:r>
            <a:endParaRPr lang="en-US" dirty="0">
              <a:solidFill>
                <a:srgbClr val="F0A010"/>
              </a:solidFill>
              <a:effectLst/>
            </a:endParaRPr>
          </a:p>
          <a:p>
            <a:endParaRPr lang="en-US" dirty="0"/>
          </a:p>
        </p:txBody>
      </p:sp>
      <p:pic>
        <p:nvPicPr>
          <p:cNvPr id="6" name="Picture 5">
            <a:extLst>
              <a:ext uri="{FF2B5EF4-FFF2-40B4-BE49-F238E27FC236}">
                <a16:creationId xmlns:a16="http://schemas.microsoft.com/office/drawing/2014/main" id="{BE933607-DC52-0945-CBA7-51E62A15CD8E}"/>
              </a:ext>
            </a:extLst>
          </p:cNvPr>
          <p:cNvPicPr>
            <a:picLocks noChangeAspect="1"/>
          </p:cNvPicPr>
          <p:nvPr/>
        </p:nvPicPr>
        <p:blipFill>
          <a:blip r:embed="rId2"/>
          <a:stretch>
            <a:fillRect/>
          </a:stretch>
        </p:blipFill>
        <p:spPr>
          <a:xfrm>
            <a:off x="7892937" y="2057400"/>
            <a:ext cx="3237231" cy="3237231"/>
          </a:xfrm>
          <a:prstGeom prst="rect">
            <a:avLst/>
          </a:prstGeom>
          <a:ln w="28575">
            <a:solidFill>
              <a:srgbClr val="F0A010"/>
            </a:solidFill>
          </a:ln>
        </p:spPr>
      </p:pic>
      <p:sp>
        <p:nvSpPr>
          <p:cNvPr id="7" name="Rectangle 6">
            <a:extLst>
              <a:ext uri="{FF2B5EF4-FFF2-40B4-BE49-F238E27FC236}">
                <a16:creationId xmlns:a16="http://schemas.microsoft.com/office/drawing/2014/main" id="{B8F4104D-CE88-024C-4D4E-8762D1EE9502}"/>
              </a:ext>
            </a:extLst>
          </p:cNvPr>
          <p:cNvSpPr/>
          <p:nvPr/>
        </p:nvSpPr>
        <p:spPr>
          <a:xfrm>
            <a:off x="9493623" y="5505013"/>
            <a:ext cx="2465294" cy="1120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Scan the QR Code to access FAQs for Auburn First!</a:t>
            </a:r>
          </a:p>
        </p:txBody>
      </p:sp>
    </p:spTree>
    <p:extLst>
      <p:ext uri="{BB962C8B-B14F-4D97-AF65-F5344CB8AC3E}">
        <p14:creationId xmlns:p14="http://schemas.microsoft.com/office/powerpoint/2010/main" val="391851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resources</a:t>
            </a:r>
          </a:p>
        </p:txBody>
      </p:sp>
      <p:sp>
        <p:nvSpPr>
          <p:cNvPr id="4" name="Content Placeholder 2">
            <a:extLst>
              <a:ext uri="{FF2B5EF4-FFF2-40B4-BE49-F238E27FC236}">
                <a16:creationId xmlns:a16="http://schemas.microsoft.com/office/drawing/2014/main" id="{D50972BC-DEDC-19DD-31C3-C14DF463BD2B}"/>
              </a:ext>
            </a:extLst>
          </p:cNvPr>
          <p:cNvSpPr>
            <a:spLocks noGrp="1"/>
          </p:cNvSpPr>
          <p:nvPr>
            <p:ph idx="1"/>
          </p:nvPr>
        </p:nvSpPr>
        <p:spPr>
          <a:xfrm>
            <a:off x="750367" y="1600201"/>
            <a:ext cx="10691265" cy="4531658"/>
          </a:xfrm>
        </p:spPr>
        <p:txBody>
          <a:bodyPr anchor="ctr">
            <a:normAutofit fontScale="70000" lnSpcReduction="20000"/>
          </a:bodyPr>
          <a:lstStyle/>
          <a:p>
            <a:pPr>
              <a:spcBef>
                <a:spcPts val="0"/>
              </a:spcBef>
            </a:pPr>
            <a:r>
              <a:rPr lang="en-US" dirty="0">
                <a:hlinkClick r:id="rId2"/>
              </a:rPr>
              <a:t>www.miltoncounseling.org</a:t>
            </a:r>
            <a:r>
              <a:rPr lang="en-US" dirty="0"/>
              <a:t> &gt; Academic Advisement &gt; Dual Enrollment Page</a:t>
            </a:r>
          </a:p>
          <a:p>
            <a:pPr marL="0" indent="0">
              <a:spcBef>
                <a:spcPts val="0"/>
              </a:spcBef>
              <a:buNone/>
            </a:pPr>
            <a:endParaRPr lang="en-US" dirty="0"/>
          </a:p>
          <a:p>
            <a:pPr>
              <a:spcBef>
                <a:spcPts val="0"/>
              </a:spcBef>
            </a:pPr>
            <a:r>
              <a:rPr lang="en-US" dirty="0"/>
              <a:t>TCSG Dual Enrollment Site</a:t>
            </a:r>
          </a:p>
          <a:p>
            <a:pPr lvl="1">
              <a:spcBef>
                <a:spcPts val="0"/>
              </a:spcBef>
            </a:pPr>
            <a:r>
              <a:rPr lang="en-US" sz="2000" dirty="0">
                <a:hlinkClick r:id="rId3"/>
              </a:rPr>
              <a:t>https://tcsg.edu/dual-enrollment/</a:t>
            </a:r>
            <a:endParaRPr lang="en-US" sz="2000" dirty="0"/>
          </a:p>
          <a:p>
            <a:pPr>
              <a:spcBef>
                <a:spcPts val="0"/>
              </a:spcBef>
            </a:pPr>
            <a:endParaRPr lang="en-US" dirty="0"/>
          </a:p>
          <a:p>
            <a:pPr>
              <a:spcBef>
                <a:spcPts val="0"/>
              </a:spcBef>
            </a:pPr>
            <a:r>
              <a:rPr lang="en-US" dirty="0" err="1"/>
              <a:t>GaFutures</a:t>
            </a:r>
            <a:endParaRPr lang="en-US" dirty="0"/>
          </a:p>
          <a:p>
            <a:pPr lvl="1">
              <a:spcBef>
                <a:spcPts val="0"/>
              </a:spcBef>
            </a:pPr>
            <a:r>
              <a:rPr lang="en-US" sz="2000" dirty="0">
                <a:hlinkClick r:id="rId4"/>
              </a:rPr>
              <a:t>https://www.gafutures.org/</a:t>
            </a:r>
            <a:endParaRPr lang="en-US" sz="2000" dirty="0"/>
          </a:p>
          <a:p>
            <a:pPr>
              <a:spcBef>
                <a:spcPts val="0"/>
              </a:spcBef>
            </a:pPr>
            <a:endParaRPr lang="en-US" dirty="0"/>
          </a:p>
          <a:p>
            <a:pPr>
              <a:spcBef>
                <a:spcPts val="0"/>
              </a:spcBef>
            </a:pPr>
            <a:r>
              <a:rPr lang="en-US" dirty="0"/>
              <a:t>GADOE DE Information</a:t>
            </a:r>
          </a:p>
          <a:p>
            <a:pPr lvl="1">
              <a:spcBef>
                <a:spcPts val="0"/>
              </a:spcBef>
            </a:pPr>
            <a:r>
              <a:rPr lang="en-US" sz="2000" dirty="0">
                <a:hlinkClick r:id="rId5"/>
              </a:rPr>
              <a:t>http://www.gadoe.org/Curriculum-Instruction-and-Assessment/CTAE/Pages/Transition-Career-Partnerships.aspx</a:t>
            </a:r>
            <a:endParaRPr lang="en-US" sz="2000" dirty="0"/>
          </a:p>
          <a:p>
            <a:pPr>
              <a:spcBef>
                <a:spcPts val="0"/>
              </a:spcBef>
            </a:pPr>
            <a:endParaRPr lang="en-US" dirty="0"/>
          </a:p>
          <a:p>
            <a:pPr>
              <a:spcBef>
                <a:spcPts val="0"/>
              </a:spcBef>
            </a:pPr>
            <a:r>
              <a:rPr lang="en-US" dirty="0"/>
              <a:t>USG Site for Transfer Students</a:t>
            </a:r>
          </a:p>
          <a:p>
            <a:pPr lvl="1">
              <a:spcBef>
                <a:spcPts val="0"/>
              </a:spcBef>
            </a:pPr>
            <a:r>
              <a:rPr lang="en-US" sz="2000" dirty="0">
                <a:hlinkClick r:id="rId6"/>
              </a:rPr>
              <a:t>https://www.usg.edu/student_affairs/prospective_students/transfer</a:t>
            </a:r>
            <a:endParaRPr lang="en-US" sz="2000" dirty="0"/>
          </a:p>
          <a:p>
            <a:pPr>
              <a:spcBef>
                <a:spcPts val="0"/>
              </a:spcBef>
            </a:pPr>
            <a:endParaRPr lang="en-US" dirty="0"/>
          </a:p>
          <a:p>
            <a:pPr>
              <a:spcBef>
                <a:spcPts val="0"/>
              </a:spcBef>
            </a:pPr>
            <a:r>
              <a:rPr lang="en-US" dirty="0"/>
              <a:t>GATRACS </a:t>
            </a:r>
          </a:p>
          <a:p>
            <a:pPr lvl="1">
              <a:spcBef>
                <a:spcPts val="0"/>
              </a:spcBef>
            </a:pPr>
            <a:r>
              <a:rPr lang="en-US" sz="2000" dirty="0">
                <a:hlinkClick r:id="rId7"/>
              </a:rPr>
              <a:t>https://www.gatracs.org/</a:t>
            </a:r>
            <a:endParaRPr lang="en-US" sz="2000" dirty="0"/>
          </a:p>
          <a:p>
            <a:pPr>
              <a:spcBef>
                <a:spcPts val="0"/>
              </a:spcBef>
            </a:pPr>
            <a:endParaRPr lang="en-US" dirty="0"/>
          </a:p>
          <a:p>
            <a:pPr>
              <a:spcBef>
                <a:spcPts val="0"/>
              </a:spcBef>
            </a:pPr>
            <a:r>
              <a:rPr lang="en-US" dirty="0"/>
              <a:t>USG Staying on Course Document(lists required classes for freshmen 4 </a:t>
            </a:r>
            <a:r>
              <a:rPr lang="en-US" dirty="0" err="1"/>
              <a:t>yr</a:t>
            </a:r>
            <a:r>
              <a:rPr lang="en-US" dirty="0"/>
              <a:t> college admission)</a:t>
            </a:r>
          </a:p>
          <a:p>
            <a:pPr lvl="1">
              <a:spcBef>
                <a:spcPts val="0"/>
              </a:spcBef>
            </a:pPr>
            <a:r>
              <a:rPr lang="en-US" sz="2000" dirty="0">
                <a:hlinkClick r:id="rId8"/>
              </a:rPr>
              <a:t>https://www.usg.edu/assets/student_affairs/documents/Staying_on_Course.pdf</a:t>
            </a:r>
            <a:endParaRPr lang="en-US" sz="2000" dirty="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983329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Contact us</a:t>
            </a:r>
          </a:p>
        </p:txBody>
      </p:sp>
      <p:sp>
        <p:nvSpPr>
          <p:cNvPr id="7" name="TextBox 6">
            <a:extLst>
              <a:ext uri="{FF2B5EF4-FFF2-40B4-BE49-F238E27FC236}">
                <a16:creationId xmlns:a16="http://schemas.microsoft.com/office/drawing/2014/main" id="{CF5052E6-8731-11FE-8CD8-E4267B4DDB62}"/>
              </a:ext>
            </a:extLst>
          </p:cNvPr>
          <p:cNvSpPr txBox="1"/>
          <p:nvPr/>
        </p:nvSpPr>
        <p:spPr>
          <a:xfrm>
            <a:off x="342584" y="1960484"/>
            <a:ext cx="11407365" cy="4163832"/>
          </a:xfrm>
          <a:prstGeom prst="rect">
            <a:avLst/>
          </a:prstGeom>
          <a:noFill/>
        </p:spPr>
        <p:txBody>
          <a:bodyPr wrap="square">
            <a:spAutoFit/>
          </a:bodyPr>
          <a:lstStyle/>
          <a:p>
            <a:pPr marL="0" indent="0" algn="ctr">
              <a:buFont typeface="Montserrat"/>
              <a:buNone/>
            </a:pPr>
            <a:r>
              <a:rPr lang="en-US" sz="1800" b="1" dirty="0">
                <a:solidFill>
                  <a:srgbClr val="FF0000"/>
                </a:solidFill>
              </a:rPr>
              <a:t>Starting today</a:t>
            </a:r>
            <a:r>
              <a:rPr lang="en-US" sz="1800" b="1" dirty="0"/>
              <a:t>, you can reach out to your </a:t>
            </a:r>
            <a:r>
              <a:rPr lang="en-US" sz="1800" b="1" u="sng" dirty="0"/>
              <a:t>assigned counselor</a:t>
            </a:r>
            <a:r>
              <a:rPr lang="en-US" sz="1800" b="1" dirty="0"/>
              <a:t> with questions about Dual Enrollment, application</a:t>
            </a:r>
            <a:r>
              <a:rPr lang="en-US" b="1" dirty="0"/>
              <a:t>/paperwork processes, and more!</a:t>
            </a:r>
          </a:p>
          <a:p>
            <a:pPr marL="0" indent="0" algn="ctr">
              <a:buFont typeface="Montserrat"/>
              <a:buNone/>
            </a:pPr>
            <a:endParaRPr lang="en-US" sz="1800" b="1" dirty="0"/>
          </a:p>
          <a:p>
            <a:pPr marL="0" indent="0" algn="ctr">
              <a:lnSpc>
                <a:spcPct val="200000"/>
              </a:lnSpc>
              <a:buFont typeface="Montserrat"/>
              <a:buNone/>
            </a:pPr>
            <a:r>
              <a:rPr lang="en-US" sz="1800" dirty="0"/>
              <a:t>Mrs. Casey Lahman, </a:t>
            </a:r>
            <a:r>
              <a:rPr lang="en-US" sz="1800" u="sng" dirty="0"/>
              <a:t>Last Names A-Cor</a:t>
            </a:r>
            <a:r>
              <a:rPr lang="en-US" sz="1800" dirty="0"/>
              <a:t>, </a:t>
            </a:r>
            <a:r>
              <a:rPr lang="en-US" sz="1800" b="1" u="sng" dirty="0">
                <a:solidFill>
                  <a:srgbClr val="F0A010"/>
                </a:solidFill>
              </a:rPr>
              <a:t>LahmanC@fultonschools.org</a:t>
            </a:r>
          </a:p>
          <a:p>
            <a:pPr marL="0" indent="0" algn="ctr">
              <a:lnSpc>
                <a:spcPct val="200000"/>
              </a:lnSpc>
              <a:buFont typeface="Montserrat"/>
              <a:buNone/>
            </a:pPr>
            <a:r>
              <a:rPr lang="en-US" sz="1800" dirty="0"/>
              <a:t>Ms. Christine Hoglander, </a:t>
            </a:r>
            <a:r>
              <a:rPr lang="en-US" sz="1800" u="sng" dirty="0"/>
              <a:t>Last Names Cos-</a:t>
            </a:r>
            <a:r>
              <a:rPr lang="en-US" sz="1800" u="sng" dirty="0" err="1"/>
              <a:t>Hok</a:t>
            </a:r>
            <a:r>
              <a:rPr lang="en-US" sz="1800" dirty="0"/>
              <a:t>, </a:t>
            </a:r>
            <a:r>
              <a:rPr lang="en-US" sz="1800" b="1" u="sng" dirty="0">
                <a:solidFill>
                  <a:srgbClr val="F0A010"/>
                </a:solidFill>
              </a:rPr>
              <a:t>HoglanderC@fultonschools.org</a:t>
            </a:r>
          </a:p>
          <a:p>
            <a:pPr marL="0" indent="0" algn="ctr">
              <a:lnSpc>
                <a:spcPct val="200000"/>
              </a:lnSpc>
              <a:buFont typeface="Montserrat"/>
              <a:buNone/>
            </a:pPr>
            <a:r>
              <a:rPr lang="en-US" sz="1800" dirty="0"/>
              <a:t>Ms. Renee Bartley, </a:t>
            </a:r>
            <a:r>
              <a:rPr lang="en-US" sz="1800" u="sng" dirty="0"/>
              <a:t>Last Names Hol-Mc</a:t>
            </a:r>
            <a:r>
              <a:rPr lang="en-US" sz="1800" dirty="0"/>
              <a:t>, </a:t>
            </a:r>
            <a:r>
              <a:rPr lang="en-US" sz="1800" b="1" u="sng" dirty="0">
                <a:solidFill>
                  <a:srgbClr val="F0A010"/>
                </a:solidFill>
              </a:rPr>
              <a:t>Bartley@fultonschools.org</a:t>
            </a:r>
          </a:p>
          <a:p>
            <a:pPr marL="0" indent="0" algn="ctr">
              <a:lnSpc>
                <a:spcPct val="200000"/>
              </a:lnSpc>
              <a:buFont typeface="Montserrat"/>
              <a:buNone/>
            </a:pPr>
            <a:r>
              <a:rPr lang="en-US" sz="1800" dirty="0"/>
              <a:t>Ms. Anna Rhodes, </a:t>
            </a:r>
            <a:r>
              <a:rPr lang="en-US" sz="1800" u="sng" dirty="0"/>
              <a:t>Last Names Md-San</a:t>
            </a:r>
            <a:r>
              <a:rPr lang="en-US" sz="1800" dirty="0"/>
              <a:t>, </a:t>
            </a:r>
            <a:r>
              <a:rPr lang="en-US" sz="1800" b="1" u="sng" dirty="0">
                <a:solidFill>
                  <a:srgbClr val="F0A010"/>
                </a:solidFill>
              </a:rPr>
              <a:t>RhodesA2@fultonschools.org</a:t>
            </a:r>
          </a:p>
          <a:p>
            <a:pPr marL="0" indent="0" algn="ctr">
              <a:lnSpc>
                <a:spcPct val="200000"/>
              </a:lnSpc>
              <a:buFont typeface="Montserrat"/>
              <a:buNone/>
            </a:pPr>
            <a:r>
              <a:rPr lang="en-US" sz="1800" dirty="0"/>
              <a:t>Ms. Blaze Wilson, </a:t>
            </a:r>
            <a:r>
              <a:rPr lang="en-US" sz="1800" u="sng" dirty="0"/>
              <a:t>Last Names Sao-Z</a:t>
            </a:r>
            <a:r>
              <a:rPr lang="en-US" sz="1800" dirty="0"/>
              <a:t>, </a:t>
            </a:r>
            <a:r>
              <a:rPr lang="en-US" sz="1800" b="1" dirty="0">
                <a:solidFill>
                  <a:srgbClr val="CC9900"/>
                </a:solidFill>
                <a:hlinkClick r:id="rId2">
                  <a:extLst>
                    <a:ext uri="{A12FA001-AC4F-418D-AE19-62706E023703}">
                      <ahyp:hlinkClr xmlns:ahyp="http://schemas.microsoft.com/office/drawing/2018/hyperlinkcolor" val="tx"/>
                    </a:ext>
                  </a:extLst>
                </a:hlinkClick>
              </a:rPr>
              <a:t>WilsonB@fultonschools.</a:t>
            </a:r>
            <a:r>
              <a:rPr lang="en-US" sz="1800" b="1" dirty="0">
                <a:solidFill>
                  <a:srgbClr val="F0A010"/>
                </a:solidFill>
                <a:hlinkClick r:id="rId2">
                  <a:extLst>
                    <a:ext uri="{A12FA001-AC4F-418D-AE19-62706E023703}">
                      <ahyp:hlinkClr xmlns:ahyp="http://schemas.microsoft.com/office/drawing/2018/hyperlinkcolor" val="tx"/>
                    </a:ext>
                  </a:extLst>
                </a:hlinkClick>
              </a:rPr>
              <a:t>org</a:t>
            </a:r>
            <a:endParaRPr lang="en-US" sz="1800" b="1" dirty="0">
              <a:solidFill>
                <a:srgbClr val="F0A010"/>
              </a:solidFill>
            </a:endParaRPr>
          </a:p>
          <a:p>
            <a:pPr marL="0" indent="0" algn="ctr">
              <a:lnSpc>
                <a:spcPct val="200000"/>
              </a:lnSpc>
              <a:buFont typeface="Montserrat"/>
              <a:buNone/>
            </a:pPr>
            <a:r>
              <a:rPr lang="en-US" dirty="0"/>
              <a:t>Mrs. Tiffany Harrison, Head Counselor, </a:t>
            </a:r>
            <a:r>
              <a:rPr lang="en-US" b="1" u="sng" dirty="0">
                <a:solidFill>
                  <a:srgbClr val="F0A010"/>
                </a:solidFill>
              </a:rPr>
              <a:t>HarrisonT3@fultonschools.org</a:t>
            </a:r>
            <a:endParaRPr lang="en-US" sz="1800" b="1" u="sng" dirty="0">
              <a:solidFill>
                <a:srgbClr val="F0A010"/>
              </a:solidFill>
            </a:endParaRPr>
          </a:p>
        </p:txBody>
      </p:sp>
    </p:spTree>
    <p:extLst>
      <p:ext uri="{BB962C8B-B14F-4D97-AF65-F5344CB8AC3E}">
        <p14:creationId xmlns:p14="http://schemas.microsoft.com/office/powerpoint/2010/main" val="193264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fit</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fontScale="85000" lnSpcReduction="20000"/>
          </a:bodyPr>
          <a:lstStyle/>
          <a:p>
            <a:r>
              <a:rPr lang="en-US" dirty="0"/>
              <a:t>Students considered a good fit for DE are:</a:t>
            </a:r>
          </a:p>
          <a:p>
            <a:pPr lvl="1"/>
            <a:r>
              <a:rPr lang="en-US" dirty="0"/>
              <a:t>Mature</a:t>
            </a:r>
          </a:p>
          <a:p>
            <a:pPr lvl="1"/>
            <a:r>
              <a:rPr lang="en-US" dirty="0"/>
              <a:t>Organized</a:t>
            </a:r>
          </a:p>
          <a:p>
            <a:pPr lvl="1"/>
            <a:r>
              <a:rPr lang="en-US" dirty="0"/>
              <a:t>Responsible</a:t>
            </a:r>
          </a:p>
          <a:p>
            <a:pPr lvl="1"/>
            <a:r>
              <a:rPr lang="en-US" dirty="0"/>
              <a:t>Self-Motivated </a:t>
            </a:r>
          </a:p>
          <a:p>
            <a:pPr lvl="1"/>
            <a:r>
              <a:rPr lang="en-US" dirty="0"/>
              <a:t>On track for graduation</a:t>
            </a:r>
          </a:p>
          <a:p>
            <a:r>
              <a:rPr lang="en-US" dirty="0"/>
              <a:t>Students considered a good fit for DE can:</a:t>
            </a:r>
          </a:p>
          <a:p>
            <a:pPr lvl="1"/>
            <a:r>
              <a:rPr lang="en-US" dirty="0"/>
              <a:t>Take initiative</a:t>
            </a:r>
          </a:p>
          <a:p>
            <a:pPr lvl="1"/>
            <a:r>
              <a:rPr lang="en-US" dirty="0"/>
              <a:t>Communicate with adults independently without parent support</a:t>
            </a:r>
          </a:p>
          <a:p>
            <a:pPr lvl="1"/>
            <a:r>
              <a:rPr lang="en-US" dirty="0"/>
              <a:t>Check email regularly and able to manage two schedules (high school and college)</a:t>
            </a:r>
          </a:p>
          <a:p>
            <a:pPr lvl="1"/>
            <a:r>
              <a:rPr lang="en-US" dirty="0"/>
              <a:t>Keep up with their plan for DE coursework fitting into the HS 4-year plan</a:t>
            </a:r>
          </a:p>
          <a:p>
            <a:pPr lvl="1"/>
            <a:r>
              <a:rPr lang="en-US" dirty="0"/>
              <a:t>Work ahead to meet deadlines successfully</a:t>
            </a:r>
          </a:p>
          <a:p>
            <a:pPr lvl="1"/>
            <a:r>
              <a:rPr lang="en-US" dirty="0"/>
              <a:t>Overcome any logistical challenges of traveling to and from the local high school and college</a:t>
            </a:r>
          </a:p>
          <a:p>
            <a:endParaRPr lang="en-US" dirty="0"/>
          </a:p>
        </p:txBody>
      </p:sp>
      <p:sp>
        <p:nvSpPr>
          <p:cNvPr id="4" name="Content Placeholder 2">
            <a:extLst>
              <a:ext uri="{FF2B5EF4-FFF2-40B4-BE49-F238E27FC236}">
                <a16:creationId xmlns:a16="http://schemas.microsoft.com/office/drawing/2014/main" id="{C0FCB310-B6C2-1AFA-EAFF-DE44A167A027}"/>
              </a:ext>
            </a:extLst>
          </p:cNvPr>
          <p:cNvSpPr txBox="1">
            <a:spLocks/>
          </p:cNvSpPr>
          <p:nvPr/>
        </p:nvSpPr>
        <p:spPr>
          <a:xfrm>
            <a:off x="7255379" y="1801149"/>
            <a:ext cx="4136521" cy="2454656"/>
          </a:xfrm>
          <a:prstGeom prst="rect">
            <a:avLst/>
          </a:prstGeom>
          <a:solidFill>
            <a:schemeClr val="accent2"/>
          </a:solidFill>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If you (the parent) are completing any paperwork, applications, or sending materials on behalf of your student, </a:t>
            </a:r>
            <a:r>
              <a:rPr lang="en-US" sz="1600" u="sng" dirty="0"/>
              <a:t>this is a strong indicator that Dual Enrollment is NOT a good fit for your student yet.</a:t>
            </a:r>
          </a:p>
          <a:p>
            <a:pPr marL="0" indent="0" algn="ctr">
              <a:buFont typeface="Arial" panose="020B0604020202020204" pitchFamily="34" charset="0"/>
              <a:buNone/>
            </a:pPr>
            <a:r>
              <a:rPr lang="en-US" sz="1600" b="1" dirty="0"/>
              <a:t>Students</a:t>
            </a:r>
            <a:r>
              <a:rPr lang="en-US" sz="1600" dirty="0"/>
              <a:t> prepared for taking this next step </a:t>
            </a:r>
            <a:r>
              <a:rPr lang="en-US" sz="1600" b="1" dirty="0"/>
              <a:t>should be able to read through directions </a:t>
            </a:r>
            <a:r>
              <a:rPr lang="en-US" sz="1600" dirty="0"/>
              <a:t>and complete this process </a:t>
            </a:r>
            <a:r>
              <a:rPr lang="en-US" sz="1600" b="1" dirty="0"/>
              <a:t>independently</a:t>
            </a:r>
            <a:r>
              <a:rPr lang="en-US" sz="1600" dirty="0"/>
              <a:t>. </a:t>
            </a:r>
          </a:p>
        </p:txBody>
      </p:sp>
    </p:spTree>
    <p:extLst>
      <p:ext uri="{BB962C8B-B14F-4D97-AF65-F5344CB8AC3E}">
        <p14:creationId xmlns:p14="http://schemas.microsoft.com/office/powerpoint/2010/main" val="16075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options</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fontScale="85000" lnSpcReduction="10000"/>
          </a:bodyPr>
          <a:lstStyle/>
          <a:p>
            <a:r>
              <a:rPr lang="en-US" b="1" dirty="0"/>
              <a:t>Full-Time DE Student: </a:t>
            </a:r>
          </a:p>
          <a:p>
            <a:pPr lvl="1"/>
            <a:r>
              <a:rPr lang="en-US" dirty="0"/>
              <a:t>At least 4 college courses, totaling 12-15 college credit hours per semester.</a:t>
            </a:r>
          </a:p>
          <a:p>
            <a:pPr lvl="1"/>
            <a:r>
              <a:rPr lang="en-US" dirty="0"/>
              <a:t>All classes are taken on the college campus or online.</a:t>
            </a:r>
          </a:p>
          <a:p>
            <a:pPr lvl="1"/>
            <a:r>
              <a:rPr lang="en-US" dirty="0"/>
              <a:t>No courses would be taken at MHS.</a:t>
            </a:r>
          </a:p>
          <a:p>
            <a:pPr lvl="1"/>
            <a:r>
              <a:rPr lang="en-US" dirty="0"/>
              <a:t>Student is still enrolled at MHS and is fully eligible to participate in clubs, extracurricular activities, sports, and events.</a:t>
            </a:r>
          </a:p>
          <a:p>
            <a:r>
              <a:rPr lang="en-US" b="1" dirty="0"/>
              <a:t>Part-Time DE Student: </a:t>
            </a:r>
          </a:p>
          <a:p>
            <a:pPr lvl="1"/>
            <a:r>
              <a:rPr lang="en-US" dirty="0"/>
              <a:t>Fewer than 12 College Credit Hours.</a:t>
            </a:r>
          </a:p>
          <a:p>
            <a:pPr lvl="1"/>
            <a:r>
              <a:rPr lang="en-US" dirty="0"/>
              <a:t>Must be enrolled in </a:t>
            </a:r>
            <a:r>
              <a:rPr lang="en-US" u="sng" dirty="0"/>
              <a:t>6</a:t>
            </a:r>
            <a:r>
              <a:rPr lang="en-US" dirty="0"/>
              <a:t> courses between MHS and the college (FCS now allows 5 courses total for Seniors on-track for graduation).</a:t>
            </a:r>
          </a:p>
          <a:p>
            <a:pPr lvl="1"/>
            <a:r>
              <a:rPr lang="en-US" dirty="0"/>
              <a:t>Needs to coordinate DE courses with periods MHS classes are offered.</a:t>
            </a:r>
          </a:p>
          <a:p>
            <a:pPr lvl="1"/>
            <a:r>
              <a:rPr lang="en-US" dirty="0"/>
              <a:t>Allow for </a:t>
            </a:r>
            <a:r>
              <a:rPr lang="en-US" u="sng" dirty="0"/>
              <a:t>SAFE</a:t>
            </a:r>
            <a:r>
              <a:rPr lang="en-US" dirty="0"/>
              <a:t> driving time between MHS and the college.</a:t>
            </a:r>
          </a:p>
          <a:p>
            <a:pPr lvl="1"/>
            <a:r>
              <a:rPr lang="en-US" dirty="0"/>
              <a:t>Not allowed to enter/exit MHS’ campus multiple times a day.</a:t>
            </a:r>
          </a:p>
        </p:txBody>
      </p:sp>
    </p:spTree>
    <p:extLst>
      <p:ext uri="{BB962C8B-B14F-4D97-AF65-F5344CB8AC3E}">
        <p14:creationId xmlns:p14="http://schemas.microsoft.com/office/powerpoint/2010/main" val="1074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general information</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fontScale="85000" lnSpcReduction="10000"/>
          </a:bodyPr>
          <a:lstStyle/>
          <a:p>
            <a:r>
              <a:rPr lang="en-US" dirty="0"/>
              <a:t>Students in grades 10-12 are eligible to participate.</a:t>
            </a:r>
          </a:p>
          <a:p>
            <a:pPr lvl="1"/>
            <a:r>
              <a:rPr lang="en-US" dirty="0"/>
              <a:t>Colleges may have specific age requirements.</a:t>
            </a:r>
          </a:p>
          <a:p>
            <a:pPr lvl="1"/>
            <a:r>
              <a:rPr lang="en-US" dirty="0"/>
              <a:t>Once a student graduates they are no longer eligible.</a:t>
            </a:r>
          </a:p>
          <a:p>
            <a:pPr lvl="1"/>
            <a:r>
              <a:rPr lang="en-US" dirty="0"/>
              <a:t>There is no Credit Recovery for College Classes.</a:t>
            </a:r>
          </a:p>
          <a:p>
            <a:pPr lvl="1"/>
            <a:r>
              <a:rPr lang="en-US" dirty="0"/>
              <a:t>Can participate in Fall, Spring, and Summer terms.</a:t>
            </a:r>
          </a:p>
          <a:p>
            <a:pPr lvl="1"/>
            <a:r>
              <a:rPr lang="en-US" b="1" dirty="0">
                <a:solidFill>
                  <a:srgbClr val="FF0000"/>
                </a:solidFill>
              </a:rPr>
              <a:t>Fulton County Schools maintains TWO deadlines for declaring participation:</a:t>
            </a:r>
          </a:p>
          <a:p>
            <a:pPr lvl="2"/>
            <a:r>
              <a:rPr lang="en-US" dirty="0">
                <a:highlight>
                  <a:srgbClr val="FFFF00"/>
                </a:highlight>
              </a:rPr>
              <a:t>Summer and Fall: </a:t>
            </a:r>
            <a:r>
              <a:rPr lang="en-US" b="1" dirty="0">
                <a:highlight>
                  <a:srgbClr val="FFFF00"/>
                </a:highlight>
              </a:rPr>
              <a:t>March 29</a:t>
            </a:r>
            <a:r>
              <a:rPr lang="en-US" b="1" baseline="30000" dirty="0">
                <a:highlight>
                  <a:srgbClr val="FFFF00"/>
                </a:highlight>
              </a:rPr>
              <a:t>th</a:t>
            </a:r>
            <a:r>
              <a:rPr lang="en-US" b="1" dirty="0">
                <a:highlight>
                  <a:srgbClr val="FFFF00"/>
                </a:highlight>
              </a:rPr>
              <a:t>   </a:t>
            </a:r>
          </a:p>
          <a:p>
            <a:pPr lvl="2"/>
            <a:r>
              <a:rPr lang="en-US" dirty="0">
                <a:highlight>
                  <a:srgbClr val="FFFF00"/>
                </a:highlight>
              </a:rPr>
              <a:t>Spring Only: </a:t>
            </a:r>
            <a:r>
              <a:rPr lang="en-US" b="1" dirty="0">
                <a:highlight>
                  <a:srgbClr val="FFFF00"/>
                </a:highlight>
              </a:rPr>
              <a:t>November 1</a:t>
            </a:r>
            <a:r>
              <a:rPr lang="en-US" b="1" baseline="30000" dirty="0">
                <a:highlight>
                  <a:srgbClr val="FFFF00"/>
                </a:highlight>
              </a:rPr>
              <a:t>st</a:t>
            </a:r>
            <a:endParaRPr lang="en-US" b="1" dirty="0">
              <a:highlight>
                <a:srgbClr val="FFFF00"/>
              </a:highlight>
            </a:endParaRPr>
          </a:p>
          <a:p>
            <a:pPr lvl="2"/>
            <a:r>
              <a:rPr lang="en-US" dirty="0"/>
              <a:t>FERPA Laws are different for High Schools and Colleges. </a:t>
            </a:r>
          </a:p>
          <a:p>
            <a:pPr lvl="1"/>
            <a:r>
              <a:rPr lang="en-US" u="sng" dirty="0"/>
              <a:t>ALL communication goes through the student.</a:t>
            </a:r>
          </a:p>
          <a:p>
            <a:r>
              <a:rPr lang="en-US" dirty="0">
                <a:highlight>
                  <a:srgbClr val="00FF00"/>
                </a:highlight>
              </a:rPr>
              <a:t>Students with IEP or 504 accommodations must contact their college to request appropriate accommodations. </a:t>
            </a:r>
          </a:p>
          <a:p>
            <a:r>
              <a:rPr lang="en-US" dirty="0"/>
              <a:t>A maximum of 15 credit hours per term allowed for funding. </a:t>
            </a:r>
          </a:p>
        </p:txBody>
      </p:sp>
    </p:spTree>
    <p:extLst>
      <p:ext uri="{BB962C8B-B14F-4D97-AF65-F5344CB8AC3E}">
        <p14:creationId xmlns:p14="http://schemas.microsoft.com/office/powerpoint/2010/main" val="71971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general information</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normAutofit fontScale="85000" lnSpcReduction="10000"/>
          </a:bodyPr>
          <a:lstStyle/>
          <a:p>
            <a:r>
              <a:rPr lang="en-US" dirty="0"/>
              <a:t>Each college can maintain their own deadlines, qualifications for admissions, institution specific guidelines, etc.</a:t>
            </a:r>
          </a:p>
          <a:p>
            <a:pPr lvl="1"/>
            <a:r>
              <a:rPr lang="en-US" i="1" dirty="0"/>
              <a:t>Example</a:t>
            </a:r>
            <a:r>
              <a:rPr lang="en-US" dirty="0"/>
              <a:t>: Orientation, Institution Holds, FERPA Waivers, Picking up &amp; Returning books.</a:t>
            </a:r>
          </a:p>
          <a:p>
            <a:r>
              <a:rPr lang="en-US" dirty="0"/>
              <a:t>MHS is not responsible for overcoming logistics matters for students, or for ensuring students meet communicated dates and deadlines (including taking final exams).</a:t>
            </a:r>
          </a:p>
          <a:p>
            <a:pPr lvl="1"/>
            <a:r>
              <a:rPr lang="en-US" b="1" dirty="0">
                <a:solidFill>
                  <a:srgbClr val="FF0000"/>
                </a:solidFill>
              </a:rPr>
              <a:t>If students have specific questions related to their application, college courses, etc. - they need to contact the college</a:t>
            </a:r>
            <a:r>
              <a:rPr lang="en-US" dirty="0"/>
              <a:t>. </a:t>
            </a:r>
          </a:p>
          <a:p>
            <a:r>
              <a:rPr lang="en-US" dirty="0"/>
              <a:t>Students can only participate in dual enrollment at colleges/universities that agree to participate. Full List on </a:t>
            </a:r>
            <a:r>
              <a:rPr lang="en-US" sz="2100" dirty="0">
                <a:hlinkClick r:id="rId2"/>
              </a:rPr>
              <a:t>www.GAFutures.org</a:t>
            </a:r>
            <a:r>
              <a:rPr lang="en-US" dirty="0"/>
              <a:t> </a:t>
            </a:r>
          </a:p>
          <a:p>
            <a:pPr lvl="1"/>
            <a:r>
              <a:rPr lang="en-US" dirty="0"/>
              <a:t>Due to our geographic location, MHS students mainly participate in the Dual Enrollment Programs at Georgia State University Perimeter College, Gwinnett Tech, and Georgia Tech Distance Math. </a:t>
            </a:r>
          </a:p>
          <a:p>
            <a:pPr lvl="1"/>
            <a:r>
              <a:rPr lang="en-US" dirty="0"/>
              <a:t>We’ve had a few full time DE students attend KSU and UNG.</a:t>
            </a:r>
          </a:p>
          <a:p>
            <a:r>
              <a:rPr lang="en-US" dirty="0"/>
              <a:t>Students can only take approved coursework for each institution.</a:t>
            </a:r>
          </a:p>
          <a:p>
            <a:pPr lvl="1"/>
            <a:r>
              <a:rPr lang="en-US" dirty="0">
                <a:hlinkClick r:id="rId3"/>
              </a:rPr>
              <a:t>Dual Enrollment Course Directory</a:t>
            </a:r>
            <a:r>
              <a:rPr lang="en-US" dirty="0"/>
              <a:t> </a:t>
            </a:r>
            <a:endParaRPr lang="en-US" sz="1700" dirty="0"/>
          </a:p>
          <a:p>
            <a:endParaRPr lang="en-US" dirty="0"/>
          </a:p>
        </p:txBody>
      </p:sp>
    </p:spTree>
    <p:extLst>
      <p:ext uri="{BB962C8B-B14F-4D97-AF65-F5344CB8AC3E}">
        <p14:creationId xmlns:p14="http://schemas.microsoft.com/office/powerpoint/2010/main" val="380270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sz="3800" dirty="0"/>
              <a:t>DE grading / credits / weight / withdrawals</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6" y="1735667"/>
            <a:ext cx="7400777" cy="4348939"/>
          </a:xfrm>
        </p:spPr>
        <p:txBody>
          <a:bodyPr>
            <a:noAutofit/>
          </a:bodyPr>
          <a:lstStyle/>
          <a:p>
            <a:r>
              <a:rPr lang="en-US" sz="1400" dirty="0"/>
              <a:t>Colleges assign letter grades and FCS converts them to numeric averages.</a:t>
            </a:r>
          </a:p>
          <a:p>
            <a:r>
              <a:rPr lang="en-US" sz="1400" dirty="0"/>
              <a:t>FCS adds 7 honors points to the final </a:t>
            </a:r>
            <a:r>
              <a:rPr lang="en-US" sz="1400" u="sng" dirty="0"/>
              <a:t>passing</a:t>
            </a:r>
            <a:r>
              <a:rPr lang="en-US" sz="1400" dirty="0"/>
              <a:t> college course grades.</a:t>
            </a:r>
          </a:p>
          <a:p>
            <a:r>
              <a:rPr lang="en-US" sz="1400" b="1" u="sng" dirty="0">
                <a:solidFill>
                  <a:srgbClr val="00B050"/>
                </a:solidFill>
              </a:rPr>
              <a:t>HOPE Scholarship</a:t>
            </a:r>
            <a:r>
              <a:rPr lang="en-US" sz="1400" dirty="0"/>
              <a:t>: Core DE courses receive a 0.5 weight up to a maximum 4.0 and count as academic rigor.</a:t>
            </a:r>
          </a:p>
          <a:p>
            <a:r>
              <a:rPr lang="en-US" sz="1400" dirty="0"/>
              <a:t>Final grades for </a:t>
            </a:r>
            <a:r>
              <a:rPr lang="en-US" sz="1400" b="1" dirty="0"/>
              <a:t>all DE courses will be posted on the HS Transcript</a:t>
            </a:r>
            <a:r>
              <a:rPr lang="en-US" sz="1400" dirty="0"/>
              <a:t>. If a student withdraws from a course and does not transfer/enroll in another course at the college or HS, he/she will receive a “W” as a final mark on their HS Transcript.  The “W” does not earn HS credit nor does it hurt the GPA.</a:t>
            </a:r>
          </a:p>
          <a:p>
            <a:r>
              <a:rPr lang="en-US" sz="1400" b="1" dirty="0">
                <a:solidFill>
                  <a:srgbClr val="FF0000"/>
                </a:solidFill>
              </a:rPr>
              <a:t>DE Course Credit:</a:t>
            </a:r>
          </a:p>
          <a:p>
            <a:pPr lvl="1"/>
            <a:r>
              <a:rPr lang="en-US" sz="1400" dirty="0"/>
              <a:t>1-2 Semester Credit Hours = </a:t>
            </a:r>
            <a:r>
              <a:rPr lang="en-US" sz="1400" b="1" dirty="0"/>
              <a:t>0.5</a:t>
            </a:r>
            <a:r>
              <a:rPr lang="en-US" sz="1400" dirty="0"/>
              <a:t> High School Credit</a:t>
            </a:r>
          </a:p>
          <a:p>
            <a:pPr lvl="1"/>
            <a:r>
              <a:rPr lang="en-US" sz="1400" dirty="0"/>
              <a:t>3-5 Semester Credit Hours = </a:t>
            </a:r>
            <a:r>
              <a:rPr lang="en-US" sz="1400" b="1" dirty="0"/>
              <a:t>1.0</a:t>
            </a:r>
            <a:r>
              <a:rPr lang="en-US" sz="1400" dirty="0"/>
              <a:t> High School Credit</a:t>
            </a:r>
          </a:p>
          <a:p>
            <a:pPr lvl="2"/>
            <a:r>
              <a:rPr lang="en-US" sz="1400" i="1" dirty="0"/>
              <a:t>Example</a:t>
            </a:r>
            <a:r>
              <a:rPr lang="en-US" sz="1400" dirty="0"/>
              <a:t>: ENGL 1101 is a 3-credit hour course at the college. Therefore, completion of ENGL 1101 would earn 1.0 High School Credit </a:t>
            </a:r>
            <a:r>
              <a:rPr lang="en-US" sz="1400" i="1" dirty="0"/>
              <a:t>and</a:t>
            </a:r>
            <a:r>
              <a:rPr lang="en-US" sz="1400" dirty="0"/>
              <a:t> earn the 4</a:t>
            </a:r>
            <a:r>
              <a:rPr lang="en-US" sz="1400" baseline="30000" dirty="0"/>
              <a:t>th</a:t>
            </a:r>
            <a:r>
              <a:rPr lang="en-US" sz="1400" dirty="0"/>
              <a:t> English requirement for graduation.</a:t>
            </a:r>
          </a:p>
        </p:txBody>
      </p:sp>
      <p:graphicFrame>
        <p:nvGraphicFramePr>
          <p:cNvPr id="4" name="Table 4">
            <a:extLst>
              <a:ext uri="{FF2B5EF4-FFF2-40B4-BE49-F238E27FC236}">
                <a16:creationId xmlns:a16="http://schemas.microsoft.com/office/drawing/2014/main" id="{3F2A799B-F5AD-7DC8-886F-FB02D854C271}"/>
              </a:ext>
            </a:extLst>
          </p:cNvPr>
          <p:cNvGraphicFramePr>
            <a:graphicFrameLocks noGrp="1"/>
          </p:cNvGraphicFramePr>
          <p:nvPr>
            <p:extLst>
              <p:ext uri="{D42A27DB-BD31-4B8C-83A1-F6EECF244321}">
                <p14:modId xmlns:p14="http://schemas.microsoft.com/office/powerpoint/2010/main" val="2185262661"/>
              </p:ext>
            </p:extLst>
          </p:nvPr>
        </p:nvGraphicFramePr>
        <p:xfrm>
          <a:off x="8246691" y="1774123"/>
          <a:ext cx="3520866" cy="4168710"/>
        </p:xfrm>
        <a:graphic>
          <a:graphicData uri="http://schemas.openxmlformats.org/drawingml/2006/table">
            <a:tbl>
              <a:tblPr firstRow="1" bandRow="1">
                <a:tableStyleId>{5C22544A-7EE6-4342-B048-85BDC9FD1C3A}</a:tableStyleId>
              </a:tblPr>
              <a:tblGrid>
                <a:gridCol w="1173622">
                  <a:extLst>
                    <a:ext uri="{9D8B030D-6E8A-4147-A177-3AD203B41FA5}">
                      <a16:colId xmlns:a16="http://schemas.microsoft.com/office/drawing/2014/main" val="2807484369"/>
                    </a:ext>
                  </a:extLst>
                </a:gridCol>
                <a:gridCol w="1173622">
                  <a:extLst>
                    <a:ext uri="{9D8B030D-6E8A-4147-A177-3AD203B41FA5}">
                      <a16:colId xmlns:a16="http://schemas.microsoft.com/office/drawing/2014/main" val="3627772681"/>
                    </a:ext>
                  </a:extLst>
                </a:gridCol>
                <a:gridCol w="1173622">
                  <a:extLst>
                    <a:ext uri="{9D8B030D-6E8A-4147-A177-3AD203B41FA5}">
                      <a16:colId xmlns:a16="http://schemas.microsoft.com/office/drawing/2014/main" val="3408726488"/>
                    </a:ext>
                  </a:extLst>
                </a:gridCol>
              </a:tblGrid>
              <a:tr h="633152">
                <a:tc>
                  <a:txBody>
                    <a:bodyPr/>
                    <a:lstStyle/>
                    <a:p>
                      <a:pPr algn="ctr"/>
                      <a:r>
                        <a:rPr lang="en-US" sz="1200" dirty="0">
                          <a:solidFill>
                            <a:schemeClr val="tx1"/>
                          </a:solidFill>
                        </a:rPr>
                        <a:t>Grade Posted to College Transcript</a:t>
                      </a:r>
                    </a:p>
                  </a:txBody>
                  <a:tcPr anchor="ctr">
                    <a:solidFill>
                      <a:schemeClr val="accent2"/>
                    </a:solidFill>
                  </a:tcPr>
                </a:tc>
                <a:tc>
                  <a:txBody>
                    <a:bodyPr/>
                    <a:lstStyle/>
                    <a:p>
                      <a:pPr algn="ctr"/>
                      <a:r>
                        <a:rPr lang="en-US" sz="1200" dirty="0">
                          <a:solidFill>
                            <a:schemeClr val="tx1"/>
                          </a:solidFill>
                        </a:rPr>
                        <a:t>FCS Earned Grade</a:t>
                      </a:r>
                    </a:p>
                  </a:txBody>
                  <a:tcPr anchor="ctr">
                    <a:solidFill>
                      <a:schemeClr val="accent2"/>
                    </a:solidFill>
                  </a:tcPr>
                </a:tc>
                <a:tc>
                  <a:txBody>
                    <a:bodyPr/>
                    <a:lstStyle/>
                    <a:p>
                      <a:pPr algn="ctr"/>
                      <a:r>
                        <a:rPr lang="en-US" sz="1200" dirty="0">
                          <a:solidFill>
                            <a:schemeClr val="tx1"/>
                          </a:solidFill>
                        </a:rPr>
                        <a:t>Grade Posted to HS Transcript</a:t>
                      </a:r>
                    </a:p>
                  </a:txBody>
                  <a:tcPr anchor="ctr">
                    <a:solidFill>
                      <a:schemeClr val="accent2"/>
                    </a:solidFill>
                  </a:tcPr>
                </a:tc>
                <a:extLst>
                  <a:ext uri="{0D108BD9-81ED-4DB2-BD59-A6C34878D82A}">
                    <a16:rowId xmlns:a16="http://schemas.microsoft.com/office/drawing/2014/main" val="702124193"/>
                  </a:ext>
                </a:extLst>
              </a:tr>
              <a:tr h="588105">
                <a:tc>
                  <a:txBody>
                    <a:bodyPr/>
                    <a:lstStyle/>
                    <a:p>
                      <a:pPr algn="ctr"/>
                      <a:r>
                        <a:rPr lang="en-US" dirty="0"/>
                        <a:t>A</a:t>
                      </a:r>
                    </a:p>
                  </a:txBody>
                  <a:tcPr anchor="ctr">
                    <a:solidFill>
                      <a:schemeClr val="accent2"/>
                    </a:solidFill>
                  </a:tcPr>
                </a:tc>
                <a:tc>
                  <a:txBody>
                    <a:bodyPr/>
                    <a:lstStyle/>
                    <a:p>
                      <a:pPr algn="ctr"/>
                      <a:r>
                        <a:rPr lang="en-US" dirty="0"/>
                        <a:t>95</a:t>
                      </a:r>
                    </a:p>
                  </a:txBody>
                  <a:tcPr anchor="ctr">
                    <a:solidFill>
                      <a:schemeClr val="accent2"/>
                    </a:solidFill>
                  </a:tcPr>
                </a:tc>
                <a:tc>
                  <a:txBody>
                    <a:bodyPr/>
                    <a:lstStyle/>
                    <a:p>
                      <a:pPr algn="ctr"/>
                      <a:r>
                        <a:rPr lang="en-US" dirty="0"/>
                        <a:t>102</a:t>
                      </a:r>
                    </a:p>
                  </a:txBody>
                  <a:tcPr anchor="ctr">
                    <a:solidFill>
                      <a:schemeClr val="accent2"/>
                    </a:solidFill>
                  </a:tcPr>
                </a:tc>
                <a:extLst>
                  <a:ext uri="{0D108BD9-81ED-4DB2-BD59-A6C34878D82A}">
                    <a16:rowId xmlns:a16="http://schemas.microsoft.com/office/drawing/2014/main" val="2861035327"/>
                  </a:ext>
                </a:extLst>
              </a:tr>
              <a:tr h="588105">
                <a:tc>
                  <a:txBody>
                    <a:bodyPr/>
                    <a:lstStyle/>
                    <a:p>
                      <a:pPr algn="ctr"/>
                      <a:r>
                        <a:rPr lang="en-US" dirty="0"/>
                        <a:t>B</a:t>
                      </a:r>
                    </a:p>
                  </a:txBody>
                  <a:tcPr anchor="ctr">
                    <a:solidFill>
                      <a:schemeClr val="accent2"/>
                    </a:solidFill>
                  </a:tcPr>
                </a:tc>
                <a:tc>
                  <a:txBody>
                    <a:bodyPr/>
                    <a:lstStyle/>
                    <a:p>
                      <a:pPr algn="ctr"/>
                      <a:r>
                        <a:rPr lang="en-US" dirty="0"/>
                        <a:t>85</a:t>
                      </a:r>
                    </a:p>
                  </a:txBody>
                  <a:tcPr anchor="ctr">
                    <a:solidFill>
                      <a:schemeClr val="accent2"/>
                    </a:solidFill>
                  </a:tcPr>
                </a:tc>
                <a:tc>
                  <a:txBody>
                    <a:bodyPr/>
                    <a:lstStyle/>
                    <a:p>
                      <a:pPr algn="ctr"/>
                      <a:r>
                        <a:rPr lang="en-US" dirty="0"/>
                        <a:t>92</a:t>
                      </a:r>
                    </a:p>
                  </a:txBody>
                  <a:tcPr anchor="ctr">
                    <a:solidFill>
                      <a:schemeClr val="accent2"/>
                    </a:solidFill>
                  </a:tcPr>
                </a:tc>
                <a:extLst>
                  <a:ext uri="{0D108BD9-81ED-4DB2-BD59-A6C34878D82A}">
                    <a16:rowId xmlns:a16="http://schemas.microsoft.com/office/drawing/2014/main" val="2970667348"/>
                  </a:ext>
                </a:extLst>
              </a:tr>
              <a:tr h="588105">
                <a:tc>
                  <a:txBody>
                    <a:bodyPr/>
                    <a:lstStyle/>
                    <a:p>
                      <a:pPr algn="ctr"/>
                      <a:r>
                        <a:rPr lang="en-US" dirty="0"/>
                        <a:t>C</a:t>
                      </a:r>
                    </a:p>
                  </a:txBody>
                  <a:tcPr anchor="ctr">
                    <a:solidFill>
                      <a:schemeClr val="accent2"/>
                    </a:solidFill>
                  </a:tcPr>
                </a:tc>
                <a:tc>
                  <a:txBody>
                    <a:bodyPr/>
                    <a:lstStyle/>
                    <a:p>
                      <a:pPr algn="ctr"/>
                      <a:r>
                        <a:rPr lang="en-US" dirty="0"/>
                        <a:t>75</a:t>
                      </a:r>
                    </a:p>
                  </a:txBody>
                  <a:tcPr anchor="ctr">
                    <a:solidFill>
                      <a:schemeClr val="accent2"/>
                    </a:solidFill>
                  </a:tcPr>
                </a:tc>
                <a:tc>
                  <a:txBody>
                    <a:bodyPr/>
                    <a:lstStyle/>
                    <a:p>
                      <a:pPr algn="ctr"/>
                      <a:r>
                        <a:rPr lang="en-US" dirty="0"/>
                        <a:t>82</a:t>
                      </a:r>
                    </a:p>
                  </a:txBody>
                  <a:tcPr anchor="ctr">
                    <a:solidFill>
                      <a:schemeClr val="accent2"/>
                    </a:solidFill>
                  </a:tcPr>
                </a:tc>
                <a:extLst>
                  <a:ext uri="{0D108BD9-81ED-4DB2-BD59-A6C34878D82A}">
                    <a16:rowId xmlns:a16="http://schemas.microsoft.com/office/drawing/2014/main" val="3570989372"/>
                  </a:ext>
                </a:extLst>
              </a:tr>
              <a:tr h="588105">
                <a:tc>
                  <a:txBody>
                    <a:bodyPr/>
                    <a:lstStyle/>
                    <a:p>
                      <a:pPr algn="ctr"/>
                      <a:r>
                        <a:rPr lang="en-US" dirty="0"/>
                        <a:t>D </a:t>
                      </a:r>
                    </a:p>
                  </a:txBody>
                  <a:tcPr anchor="ctr">
                    <a:solidFill>
                      <a:schemeClr val="accent2"/>
                    </a:solidFill>
                  </a:tcPr>
                </a:tc>
                <a:tc>
                  <a:txBody>
                    <a:bodyPr/>
                    <a:lstStyle/>
                    <a:p>
                      <a:pPr algn="ctr"/>
                      <a:r>
                        <a:rPr lang="en-US" dirty="0"/>
                        <a:t>70</a:t>
                      </a:r>
                    </a:p>
                  </a:txBody>
                  <a:tcPr anchor="ctr">
                    <a:solidFill>
                      <a:schemeClr val="accent2"/>
                    </a:solidFill>
                  </a:tcPr>
                </a:tc>
                <a:tc>
                  <a:txBody>
                    <a:bodyPr/>
                    <a:lstStyle/>
                    <a:p>
                      <a:pPr algn="ctr"/>
                      <a:r>
                        <a:rPr lang="en-US" dirty="0"/>
                        <a:t>77</a:t>
                      </a:r>
                    </a:p>
                  </a:txBody>
                  <a:tcPr anchor="ctr">
                    <a:solidFill>
                      <a:schemeClr val="accent2"/>
                    </a:solidFill>
                  </a:tcPr>
                </a:tc>
                <a:extLst>
                  <a:ext uri="{0D108BD9-81ED-4DB2-BD59-A6C34878D82A}">
                    <a16:rowId xmlns:a16="http://schemas.microsoft.com/office/drawing/2014/main" val="330925424"/>
                  </a:ext>
                </a:extLst>
              </a:tr>
              <a:tr h="588105">
                <a:tc>
                  <a:txBody>
                    <a:bodyPr/>
                    <a:lstStyle/>
                    <a:p>
                      <a:pPr algn="ctr"/>
                      <a:r>
                        <a:rPr lang="en-US" dirty="0"/>
                        <a:t>F</a:t>
                      </a:r>
                    </a:p>
                  </a:txBody>
                  <a:tcPr anchor="ctr">
                    <a:solidFill>
                      <a:schemeClr val="accent2"/>
                    </a:solidFill>
                  </a:tcPr>
                </a:tc>
                <a:tc>
                  <a:txBody>
                    <a:bodyPr/>
                    <a:lstStyle/>
                    <a:p>
                      <a:pPr algn="ctr"/>
                      <a:r>
                        <a:rPr lang="en-US" dirty="0"/>
                        <a:t>60</a:t>
                      </a:r>
                    </a:p>
                  </a:txBody>
                  <a:tcPr anchor="ctr">
                    <a:solidFill>
                      <a:schemeClr val="accent2"/>
                    </a:solidFill>
                  </a:tcPr>
                </a:tc>
                <a:tc>
                  <a:txBody>
                    <a:bodyPr/>
                    <a:lstStyle/>
                    <a:p>
                      <a:pPr algn="ctr"/>
                      <a:r>
                        <a:rPr lang="en-US" dirty="0"/>
                        <a:t>60</a:t>
                      </a:r>
                    </a:p>
                  </a:txBody>
                  <a:tcPr anchor="ctr">
                    <a:solidFill>
                      <a:schemeClr val="accent2"/>
                    </a:solidFill>
                  </a:tcPr>
                </a:tc>
                <a:extLst>
                  <a:ext uri="{0D108BD9-81ED-4DB2-BD59-A6C34878D82A}">
                    <a16:rowId xmlns:a16="http://schemas.microsoft.com/office/drawing/2014/main" val="3728196472"/>
                  </a:ext>
                </a:extLst>
              </a:tr>
              <a:tr h="588105">
                <a:tc>
                  <a:txBody>
                    <a:bodyPr/>
                    <a:lstStyle/>
                    <a:p>
                      <a:pPr algn="ctr"/>
                      <a:r>
                        <a:rPr lang="en-US" dirty="0"/>
                        <a:t>WF</a:t>
                      </a:r>
                    </a:p>
                  </a:txBody>
                  <a:tcPr anchor="ctr">
                    <a:solidFill>
                      <a:schemeClr val="accent2"/>
                    </a:solidFill>
                  </a:tcPr>
                </a:tc>
                <a:tc>
                  <a:txBody>
                    <a:bodyPr/>
                    <a:lstStyle/>
                    <a:p>
                      <a:pPr algn="ctr"/>
                      <a:r>
                        <a:rPr lang="en-US" dirty="0"/>
                        <a:t>60</a:t>
                      </a:r>
                    </a:p>
                  </a:txBody>
                  <a:tcPr anchor="ctr">
                    <a:solidFill>
                      <a:schemeClr val="accent2"/>
                    </a:solidFill>
                  </a:tcPr>
                </a:tc>
                <a:tc>
                  <a:txBody>
                    <a:bodyPr/>
                    <a:lstStyle/>
                    <a:p>
                      <a:pPr algn="ctr"/>
                      <a:r>
                        <a:rPr lang="en-US" dirty="0"/>
                        <a:t>60</a:t>
                      </a:r>
                    </a:p>
                  </a:txBody>
                  <a:tcPr anchor="ctr">
                    <a:solidFill>
                      <a:schemeClr val="accent2"/>
                    </a:solidFill>
                  </a:tcPr>
                </a:tc>
                <a:extLst>
                  <a:ext uri="{0D108BD9-81ED-4DB2-BD59-A6C34878D82A}">
                    <a16:rowId xmlns:a16="http://schemas.microsoft.com/office/drawing/2014/main" val="1515187405"/>
                  </a:ext>
                </a:extLst>
              </a:tr>
            </a:tbl>
          </a:graphicData>
        </a:graphic>
      </p:graphicFrame>
    </p:spTree>
    <p:extLst>
      <p:ext uri="{BB962C8B-B14F-4D97-AF65-F5344CB8AC3E}">
        <p14:creationId xmlns:p14="http://schemas.microsoft.com/office/powerpoint/2010/main" val="102679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Satisfactory academic progress (SAP)</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735667"/>
            <a:ext cx="10691265" cy="4193547"/>
          </a:xfrm>
        </p:spPr>
        <p:txBody>
          <a:bodyPr/>
          <a:lstStyle/>
          <a:p>
            <a:pPr marL="342900" indent="-342900">
              <a:buFont typeface="Arial" panose="020B0604020202020204" pitchFamily="34" charset="0"/>
              <a:buChar char="•"/>
            </a:pPr>
            <a:r>
              <a:rPr lang="en-US" dirty="0"/>
              <a:t>Students must maintain SAP </a:t>
            </a:r>
            <a:r>
              <a:rPr lang="en-US" b="1" dirty="0"/>
              <a:t>as defined by their selected institution </a:t>
            </a:r>
            <a:r>
              <a:rPr lang="en-US" dirty="0"/>
              <a:t>to remain eligible to participate in the DE program. </a:t>
            </a:r>
          </a:p>
          <a:p>
            <a:pPr marL="342900" indent="-342900">
              <a:buFont typeface="Arial" panose="020B0604020202020204" pitchFamily="34" charset="0"/>
              <a:buChar char="•"/>
            </a:pPr>
            <a:r>
              <a:rPr lang="en-US" dirty="0"/>
              <a:t>A </a:t>
            </a:r>
            <a:r>
              <a:rPr lang="en-US" i="1" dirty="0"/>
              <a:t>common</a:t>
            </a:r>
            <a:r>
              <a:rPr lang="en-US" dirty="0"/>
              <a:t> requirement of meeting SAP is maintaining a college GPA of 2.0 or higher each semester. </a:t>
            </a:r>
            <a:r>
              <a:rPr lang="en-US" u="sng" dirty="0"/>
              <a:t>Students are responsible for checking with the selected institution to confirm requirements</a:t>
            </a:r>
            <a:r>
              <a:rPr lang="en-US" dirty="0"/>
              <a:t>. </a:t>
            </a:r>
          </a:p>
          <a:p>
            <a:pPr marL="342900" indent="-342900">
              <a:buFont typeface="Arial" panose="020B0604020202020204" pitchFamily="34" charset="0"/>
              <a:buChar char="•"/>
            </a:pPr>
            <a:r>
              <a:rPr lang="en-US" dirty="0"/>
              <a:t>Students found ineligible to continue in DE will be required to return to the high school the following semester and their graduation status may be at risk. </a:t>
            </a:r>
          </a:p>
          <a:p>
            <a:pPr marL="342900" indent="-342900">
              <a:buFont typeface="Arial" panose="020B0604020202020204" pitchFamily="34" charset="0"/>
              <a:buChar char="•"/>
            </a:pPr>
            <a:r>
              <a:rPr lang="en-US" dirty="0"/>
              <a:t>If you don’t do well enough in your classes, colleges may require you to withdraw at the end of the semester if you’re not meeting their SAP policy.</a:t>
            </a:r>
          </a:p>
          <a:p>
            <a:endParaRPr lang="en-US" dirty="0"/>
          </a:p>
        </p:txBody>
      </p:sp>
    </p:spTree>
    <p:extLst>
      <p:ext uri="{BB962C8B-B14F-4D97-AF65-F5344CB8AC3E}">
        <p14:creationId xmlns:p14="http://schemas.microsoft.com/office/powerpoint/2010/main" val="358272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A945-EC3A-ADA1-EFE9-D0351944B89B}"/>
              </a:ext>
            </a:extLst>
          </p:cNvPr>
          <p:cNvSpPr>
            <a:spLocks noGrp="1"/>
          </p:cNvSpPr>
          <p:nvPr>
            <p:ph type="title"/>
          </p:nvPr>
        </p:nvSpPr>
        <p:spPr>
          <a:xfrm>
            <a:off x="700635" y="922096"/>
            <a:ext cx="10691265" cy="678104"/>
          </a:xfrm>
        </p:spPr>
        <p:txBody>
          <a:bodyPr>
            <a:noAutofit/>
          </a:bodyPr>
          <a:lstStyle/>
          <a:p>
            <a:pPr algn="ctr"/>
            <a:r>
              <a:rPr lang="en-US" dirty="0"/>
              <a:t>Dual enrollment considerations</a:t>
            </a:r>
          </a:p>
        </p:txBody>
      </p:sp>
      <p:sp>
        <p:nvSpPr>
          <p:cNvPr id="3" name="Content Placeholder 2">
            <a:extLst>
              <a:ext uri="{FF2B5EF4-FFF2-40B4-BE49-F238E27FC236}">
                <a16:creationId xmlns:a16="http://schemas.microsoft.com/office/drawing/2014/main" id="{C134E97A-54F3-3A99-5030-5DBDAAE42712}"/>
              </a:ext>
            </a:extLst>
          </p:cNvPr>
          <p:cNvSpPr>
            <a:spLocks noGrp="1"/>
          </p:cNvSpPr>
          <p:nvPr>
            <p:ph idx="1"/>
          </p:nvPr>
        </p:nvSpPr>
        <p:spPr>
          <a:xfrm>
            <a:off x="700635" y="1600201"/>
            <a:ext cx="10691265" cy="4335704"/>
          </a:xfrm>
        </p:spPr>
        <p:txBody>
          <a:bodyPr>
            <a:noAutofit/>
          </a:bodyPr>
          <a:lstStyle/>
          <a:p>
            <a:r>
              <a:rPr lang="en-US" sz="1200" dirty="0"/>
              <a:t>Potential to earn college credit: </a:t>
            </a:r>
          </a:p>
          <a:p>
            <a:pPr lvl="1"/>
            <a:r>
              <a:rPr lang="en-US" sz="1200" dirty="0"/>
              <a:t>Be sure to check the specific Colleges/Universities you are applying to for transferability.</a:t>
            </a:r>
          </a:p>
          <a:p>
            <a:pPr lvl="1"/>
            <a:r>
              <a:rPr lang="en-US" sz="1200" dirty="0"/>
              <a:t>Some schools may not accept all—or any—of the credits you’ve earned.</a:t>
            </a:r>
          </a:p>
          <a:p>
            <a:pPr lvl="1"/>
            <a:r>
              <a:rPr lang="en-US" sz="1200" dirty="0"/>
              <a:t>Be sure to contact the college you’ll be attending (or the colleges to which you are applying) and ask about their policies. </a:t>
            </a:r>
          </a:p>
          <a:p>
            <a:r>
              <a:rPr lang="en-US" sz="1200" dirty="0"/>
              <a:t>Some basic college classes may not be viewed as rigorously as an AP class:</a:t>
            </a:r>
          </a:p>
          <a:p>
            <a:pPr lvl="1"/>
            <a:r>
              <a:rPr lang="en-US" sz="1200" dirty="0"/>
              <a:t>In some instances, it’s better for a student to stay in AP courses to remain competitive in an applicant pool for admissions to some colleges.</a:t>
            </a:r>
          </a:p>
          <a:p>
            <a:pPr lvl="1"/>
            <a:r>
              <a:rPr lang="en-US" sz="1200" u="sng" dirty="0"/>
              <a:t>Contact the college for recommendations.</a:t>
            </a:r>
          </a:p>
          <a:p>
            <a:pPr lvl="1"/>
            <a:r>
              <a:rPr lang="en-US" sz="1200" dirty="0"/>
              <a:t>Every student’s academic path is unique.</a:t>
            </a:r>
          </a:p>
          <a:p>
            <a:r>
              <a:rPr lang="en-US" sz="1200" dirty="0"/>
              <a:t>Earn 1.0 High School credit for each DE class you take. </a:t>
            </a:r>
          </a:p>
          <a:p>
            <a:r>
              <a:rPr lang="en-US" sz="1200" dirty="0"/>
              <a:t>Get first-hand idea of what's required of attending college. </a:t>
            </a:r>
          </a:p>
          <a:p>
            <a:r>
              <a:rPr lang="en-US" sz="1200" dirty="0"/>
              <a:t>If you already have a busy and stressful schedule, the additional requirements of DE could cause your grades to suffer and defeat its own purpose. </a:t>
            </a:r>
          </a:p>
          <a:p>
            <a:r>
              <a:rPr lang="en-US" sz="1200" dirty="0"/>
              <a:t>The courses you take in DE are real college courses—meaning they’ll go on your college transcript and stay there forever. You need to feel confident that you’ll be able to do well. </a:t>
            </a:r>
          </a:p>
          <a:p>
            <a:r>
              <a:rPr lang="en-US" sz="1200" dirty="0"/>
              <a:t>The schedule </a:t>
            </a:r>
            <a:r>
              <a:rPr lang="en-US" sz="1200" i="1" dirty="0"/>
              <a:t>may not</a:t>
            </a:r>
            <a:r>
              <a:rPr lang="en-US" sz="1200" dirty="0"/>
              <a:t> work with the classes you take at MHS, resulting in a student not being able to participate. </a:t>
            </a:r>
          </a:p>
          <a:p>
            <a:endParaRPr lang="en-US" sz="1200" dirty="0"/>
          </a:p>
        </p:txBody>
      </p:sp>
    </p:spTree>
    <p:extLst>
      <p:ext uri="{BB962C8B-B14F-4D97-AF65-F5344CB8AC3E}">
        <p14:creationId xmlns:p14="http://schemas.microsoft.com/office/powerpoint/2010/main" val="1886612831"/>
      </p:ext>
    </p:extLst>
  </p:cSld>
  <p:clrMapOvr>
    <a:masterClrMapping/>
  </p:clrMapOvr>
</p:sld>
</file>

<file path=ppt/theme/theme1.xml><?xml version="1.0" encoding="utf-8"?>
<a:theme xmlns:a="http://schemas.openxmlformats.org/drawingml/2006/main" name="ChronicleVTI">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8654</TotalTime>
  <Words>3681</Words>
  <Application>Microsoft Office PowerPoint</Application>
  <PresentationFormat>Widescreen</PresentationFormat>
  <Paragraphs>316</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Calisto MT</vt:lpstr>
      <vt:lpstr>Montserrat</vt:lpstr>
      <vt:lpstr>palatino linotype</vt:lpstr>
      <vt:lpstr>Univers Condensed</vt:lpstr>
      <vt:lpstr>Wingdings</vt:lpstr>
      <vt:lpstr>ChronicleVTI</vt:lpstr>
      <vt:lpstr>2023-2024  Dual Enrollment Information Night</vt:lpstr>
      <vt:lpstr>What is dual enrollment?</vt:lpstr>
      <vt:lpstr>Dual enrollment fit</vt:lpstr>
      <vt:lpstr>Dual enrollment options</vt:lpstr>
      <vt:lpstr>Dual enrollment general information</vt:lpstr>
      <vt:lpstr>Dual enrollment general information</vt:lpstr>
      <vt:lpstr>DE grading / credits / weight / withdrawals</vt:lpstr>
      <vt:lpstr>Satisfactory academic progress (SAP)</vt:lpstr>
      <vt:lpstr>Dual enrollment considerations</vt:lpstr>
      <vt:lpstr>Dual enrollment = two schedules</vt:lpstr>
      <vt:lpstr>De participation – roles &amp; responsibilities</vt:lpstr>
      <vt:lpstr>Items that Mhs counselors do not manage</vt:lpstr>
      <vt:lpstr>Critically important</vt:lpstr>
      <vt:lpstr>Tips for selecting courses</vt:lpstr>
      <vt:lpstr>What courses can students take to meet graduation requirements?</vt:lpstr>
      <vt:lpstr>ELA</vt:lpstr>
      <vt:lpstr>Math</vt:lpstr>
      <vt:lpstr>science</vt:lpstr>
      <vt:lpstr>Social studies</vt:lpstr>
      <vt:lpstr>electives</vt:lpstr>
      <vt:lpstr>Most popular choices at milton</vt:lpstr>
      <vt:lpstr>Dual enrollment optionS – Georgia state</vt:lpstr>
      <vt:lpstr>Dual enrollment optionS – gwinnett tech</vt:lpstr>
      <vt:lpstr>Dual enrollment options – Kennesaw</vt:lpstr>
      <vt:lpstr>Dual enrollment options – Georgia Tech</vt:lpstr>
      <vt:lpstr>Dual enrollment options – Georgia Tech</vt:lpstr>
      <vt:lpstr>Dual enrollment options – auburn first</vt:lpstr>
      <vt:lpstr>resources</vt:lpstr>
      <vt:lpstr>Contact us</vt:lpstr>
    </vt:vector>
  </TitlesOfParts>
  <Company>Fulton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Dual Enrollment Information Night</dc:title>
  <dc:creator>Popwell, Tiffany S</dc:creator>
  <cp:lastModifiedBy>Harrison, Tiffany</cp:lastModifiedBy>
  <cp:revision>6</cp:revision>
  <dcterms:created xsi:type="dcterms:W3CDTF">2023-01-20T18:04:31Z</dcterms:created>
  <dcterms:modified xsi:type="dcterms:W3CDTF">2024-01-18T16:06:57Z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2023-01-20T19:24:36Z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4e65735c-abc2-46f2-8d2c-a251a8282463</vt:lpwstr>
  </property>
  <property fmtid="{D5CDD505-2E9C-101B-9397-08002B2CF9AE}" pid="8" name="MSIP_Label_0ee3c538-ec52-435f-ae58-017644bd9513_ContentBits">
    <vt:lpwstr>0</vt:lpwstr>
  </property>
</Properties>
</file>